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diagrams/layout1.xml" ContentType="application/vnd.openxmlformats-officedocument.drawingml.diagramLayout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layout2.xml" ContentType="application/vnd.openxmlformats-officedocument.drawingml.diagram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slides/slide124.xml" ContentType="application/vnd.openxmlformats-officedocument.presentationml.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diagrams/quickStyle1.xml" ContentType="application/vnd.openxmlformats-officedocument.drawingml.diagramStyl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6"/>
  </p:notesMasterIdLst>
  <p:sldIdLst>
    <p:sldId id="256" r:id="rId2"/>
    <p:sldId id="257" r:id="rId3"/>
    <p:sldId id="307" r:id="rId4"/>
    <p:sldId id="378" r:id="rId5"/>
    <p:sldId id="259" r:id="rId6"/>
    <p:sldId id="258" r:id="rId7"/>
    <p:sldId id="261" r:id="rId8"/>
    <p:sldId id="260" r:id="rId9"/>
    <p:sldId id="308" r:id="rId10"/>
    <p:sldId id="309" r:id="rId11"/>
    <p:sldId id="310" r:id="rId12"/>
    <p:sldId id="311" r:id="rId13"/>
    <p:sldId id="312" r:id="rId14"/>
    <p:sldId id="262" r:id="rId15"/>
    <p:sldId id="263" r:id="rId16"/>
    <p:sldId id="269" r:id="rId17"/>
    <p:sldId id="270" r:id="rId18"/>
    <p:sldId id="271" r:id="rId19"/>
    <p:sldId id="272" r:id="rId20"/>
    <p:sldId id="326" r:id="rId21"/>
    <p:sldId id="327" r:id="rId22"/>
    <p:sldId id="328" r:id="rId23"/>
    <p:sldId id="329" r:id="rId24"/>
    <p:sldId id="330" r:id="rId25"/>
    <p:sldId id="331" r:id="rId26"/>
    <p:sldId id="332" r:id="rId27"/>
    <p:sldId id="333" r:id="rId28"/>
    <p:sldId id="334" r:id="rId29"/>
    <p:sldId id="335" r:id="rId30"/>
    <p:sldId id="336" r:id="rId31"/>
    <p:sldId id="337" r:id="rId32"/>
    <p:sldId id="338" r:id="rId33"/>
    <p:sldId id="339" r:id="rId34"/>
    <p:sldId id="340" r:id="rId35"/>
    <p:sldId id="341" r:id="rId36"/>
    <p:sldId id="342" r:id="rId37"/>
    <p:sldId id="343" r:id="rId38"/>
    <p:sldId id="344" r:id="rId39"/>
    <p:sldId id="345" r:id="rId40"/>
    <p:sldId id="346" r:id="rId41"/>
    <p:sldId id="348" r:id="rId42"/>
    <p:sldId id="347" r:id="rId43"/>
    <p:sldId id="349" r:id="rId44"/>
    <p:sldId id="350" r:id="rId45"/>
    <p:sldId id="351" r:id="rId46"/>
    <p:sldId id="382" r:id="rId47"/>
    <p:sldId id="268" r:id="rId48"/>
    <p:sldId id="314" r:id="rId49"/>
    <p:sldId id="264" r:id="rId50"/>
    <p:sldId id="315" r:id="rId51"/>
    <p:sldId id="316" r:id="rId52"/>
    <p:sldId id="265" r:id="rId53"/>
    <p:sldId id="273" r:id="rId54"/>
    <p:sldId id="266" r:id="rId55"/>
    <p:sldId id="274" r:id="rId56"/>
    <p:sldId id="275" r:id="rId57"/>
    <p:sldId id="276" r:id="rId58"/>
    <p:sldId id="318" r:id="rId59"/>
    <p:sldId id="379" r:id="rId60"/>
    <p:sldId id="380" r:id="rId61"/>
    <p:sldId id="277" r:id="rId62"/>
    <p:sldId id="278" r:id="rId63"/>
    <p:sldId id="279" r:id="rId64"/>
    <p:sldId id="280" r:id="rId65"/>
    <p:sldId id="320" r:id="rId66"/>
    <p:sldId id="281" r:id="rId67"/>
    <p:sldId id="321" r:id="rId68"/>
    <p:sldId id="323" r:id="rId69"/>
    <p:sldId id="282" r:id="rId70"/>
    <p:sldId id="283" r:id="rId71"/>
    <p:sldId id="324" r:id="rId72"/>
    <p:sldId id="284" r:id="rId73"/>
    <p:sldId id="325" r:id="rId74"/>
    <p:sldId id="286" r:id="rId75"/>
    <p:sldId id="287" r:id="rId76"/>
    <p:sldId id="285" r:id="rId77"/>
    <p:sldId id="267" r:id="rId78"/>
    <p:sldId id="288" r:id="rId79"/>
    <p:sldId id="289" r:id="rId80"/>
    <p:sldId id="371" r:id="rId81"/>
    <p:sldId id="290" r:id="rId82"/>
    <p:sldId id="291" r:id="rId83"/>
    <p:sldId id="292" r:id="rId84"/>
    <p:sldId id="293" r:id="rId85"/>
    <p:sldId id="294" r:id="rId86"/>
    <p:sldId id="295" r:id="rId87"/>
    <p:sldId id="296" r:id="rId88"/>
    <p:sldId id="297" r:id="rId89"/>
    <p:sldId id="298" r:id="rId90"/>
    <p:sldId id="299" r:id="rId91"/>
    <p:sldId id="300" r:id="rId92"/>
    <p:sldId id="301" r:id="rId93"/>
    <p:sldId id="302" r:id="rId94"/>
    <p:sldId id="303" r:id="rId95"/>
    <p:sldId id="304" r:id="rId96"/>
    <p:sldId id="313" r:id="rId97"/>
    <p:sldId id="377" r:id="rId98"/>
    <p:sldId id="376" r:id="rId99"/>
    <p:sldId id="305" r:id="rId100"/>
    <p:sldId id="306" r:id="rId101"/>
    <p:sldId id="352" r:id="rId102"/>
    <p:sldId id="373" r:id="rId103"/>
    <p:sldId id="381" r:id="rId104"/>
    <p:sldId id="353" r:id="rId105"/>
    <p:sldId id="370" r:id="rId106"/>
    <p:sldId id="354" r:id="rId107"/>
    <p:sldId id="372" r:id="rId108"/>
    <p:sldId id="374" r:id="rId109"/>
    <p:sldId id="355" r:id="rId110"/>
    <p:sldId id="375" r:id="rId111"/>
    <p:sldId id="356" r:id="rId112"/>
    <p:sldId id="357" r:id="rId113"/>
    <p:sldId id="358" r:id="rId114"/>
    <p:sldId id="359" r:id="rId115"/>
    <p:sldId id="360" r:id="rId116"/>
    <p:sldId id="361" r:id="rId117"/>
    <p:sldId id="362" r:id="rId118"/>
    <p:sldId id="363" r:id="rId119"/>
    <p:sldId id="364" r:id="rId120"/>
    <p:sldId id="365" r:id="rId121"/>
    <p:sldId id="366" r:id="rId122"/>
    <p:sldId id="367" r:id="rId123"/>
    <p:sldId id="368" r:id="rId124"/>
    <p:sldId id="369" r:id="rId125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63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45A2AF-5994-4BFF-AD52-F08159B7EED9}" type="doc">
      <dgm:prSet loTypeId="urn:microsoft.com/office/officeart/2005/8/layout/orgChart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tr-TR"/>
        </a:p>
      </dgm:t>
    </dgm:pt>
    <dgm:pt modelId="{8DED0704-5484-4EF9-BD5D-222675452C92}">
      <dgm:prSet phldrT="[Metin]" custT="1"/>
      <dgm:spPr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gm:spPr>
      <dgm:t>
        <a:bodyPr/>
        <a:lstStyle/>
        <a:p>
          <a:r>
            <a:rPr lang="tr-TR" sz="2000" dirty="0" smtClean="0"/>
            <a:t>FOSFORİLASYON</a:t>
          </a:r>
          <a:endParaRPr lang="tr-TR" sz="2000" dirty="0"/>
        </a:p>
      </dgm:t>
    </dgm:pt>
    <dgm:pt modelId="{3D2A89BE-582D-468E-9B70-3D6AE4622CC5}" type="parTrans" cxnId="{8E0FE1E7-812F-46C8-8D5D-CBFE6096D70B}">
      <dgm:prSet/>
      <dgm:spPr/>
      <dgm:t>
        <a:bodyPr/>
        <a:lstStyle/>
        <a:p>
          <a:endParaRPr lang="tr-TR"/>
        </a:p>
      </dgm:t>
    </dgm:pt>
    <dgm:pt modelId="{66386CC1-25E3-42B5-B55C-D4BEEEF9F353}" type="sibTrans" cxnId="{8E0FE1E7-812F-46C8-8D5D-CBFE6096D70B}">
      <dgm:prSet/>
      <dgm:spPr/>
      <dgm:t>
        <a:bodyPr/>
        <a:lstStyle/>
        <a:p>
          <a:endParaRPr lang="tr-TR"/>
        </a:p>
      </dgm:t>
    </dgm:pt>
    <dgm:pt modelId="{39C2324E-763A-4307-AB82-808F80480823}">
      <dgm:prSet phldrT="[Metin]"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tr-TR" sz="1400" dirty="0" smtClean="0"/>
            <a:t>SUBSTRAT DÜZEYDE</a:t>
          </a:r>
        </a:p>
        <a:p>
          <a:r>
            <a:rPr lang="tr-TR" sz="1400" dirty="0" smtClean="0"/>
            <a:t>FOSFORİLASYON</a:t>
          </a:r>
          <a:endParaRPr lang="tr-TR" sz="1400" dirty="0"/>
        </a:p>
      </dgm:t>
    </dgm:pt>
    <dgm:pt modelId="{FAAF0F4A-A12F-460B-B75F-3E27B316F8A7}" type="parTrans" cxnId="{8AD5BB58-A3BC-4DB4-8B86-754E296A1AB2}">
      <dgm:prSet/>
      <dgm:spPr/>
      <dgm:t>
        <a:bodyPr/>
        <a:lstStyle/>
        <a:p>
          <a:endParaRPr lang="tr-TR"/>
        </a:p>
      </dgm:t>
    </dgm:pt>
    <dgm:pt modelId="{0B6EC650-3D40-4C31-B954-D9D0555C4B55}" type="sibTrans" cxnId="{8AD5BB58-A3BC-4DB4-8B86-754E296A1AB2}">
      <dgm:prSet/>
      <dgm:spPr/>
      <dgm:t>
        <a:bodyPr/>
        <a:lstStyle/>
        <a:p>
          <a:endParaRPr lang="tr-TR"/>
        </a:p>
      </dgm:t>
    </dgm:pt>
    <dgm:pt modelId="{41008392-8B44-4591-8560-C0531437D84F}">
      <dgm:prSet phldrT="[Metin]" custT="1"/>
      <dgm:spPr>
        <a:solidFill>
          <a:srgbClr val="00B0F0"/>
        </a:solidFill>
      </dgm:spPr>
      <dgm:t>
        <a:bodyPr/>
        <a:lstStyle/>
        <a:p>
          <a:r>
            <a:rPr lang="tr-TR" sz="1400" dirty="0" smtClean="0"/>
            <a:t>OKSİDATİF FOSFORİLASYON</a:t>
          </a:r>
          <a:endParaRPr lang="tr-TR" sz="1400" dirty="0"/>
        </a:p>
      </dgm:t>
    </dgm:pt>
    <dgm:pt modelId="{FBACAFE6-D7C5-4458-8303-485D0DFA2DFF}" type="parTrans" cxnId="{66A3D5CE-1A03-4215-B6F9-8C3AAB86821A}">
      <dgm:prSet/>
      <dgm:spPr/>
      <dgm:t>
        <a:bodyPr/>
        <a:lstStyle/>
        <a:p>
          <a:endParaRPr lang="tr-TR"/>
        </a:p>
      </dgm:t>
    </dgm:pt>
    <dgm:pt modelId="{E2E18320-4673-43E8-B8C5-A44AFCF6EFE2}" type="sibTrans" cxnId="{66A3D5CE-1A03-4215-B6F9-8C3AAB86821A}">
      <dgm:prSet/>
      <dgm:spPr/>
      <dgm:t>
        <a:bodyPr/>
        <a:lstStyle/>
        <a:p>
          <a:endParaRPr lang="tr-TR"/>
        </a:p>
      </dgm:t>
    </dgm:pt>
    <dgm:pt modelId="{6B640896-E573-4C71-AB58-12A4462F3764}">
      <dgm:prSet phldrT="[Metin]" custT="1"/>
      <dgm:spPr>
        <a:solidFill>
          <a:srgbClr val="92D050"/>
        </a:solidFill>
      </dgm:spPr>
      <dgm:t>
        <a:bodyPr/>
        <a:lstStyle/>
        <a:p>
          <a:r>
            <a:rPr lang="tr-TR" sz="1400" dirty="0" smtClean="0"/>
            <a:t>FOTO</a:t>
          </a:r>
        </a:p>
        <a:p>
          <a:r>
            <a:rPr lang="tr-TR" sz="1400" dirty="0" smtClean="0"/>
            <a:t>FOSFORİLASYON</a:t>
          </a:r>
          <a:endParaRPr lang="tr-TR" sz="1400" dirty="0"/>
        </a:p>
      </dgm:t>
    </dgm:pt>
    <dgm:pt modelId="{39F025D7-A079-45BC-8078-7BDE79236415}" type="parTrans" cxnId="{A1D6DE4C-6D13-4CAF-ABEE-AE5A187B2D0A}">
      <dgm:prSet/>
      <dgm:spPr/>
      <dgm:t>
        <a:bodyPr/>
        <a:lstStyle/>
        <a:p>
          <a:endParaRPr lang="tr-TR"/>
        </a:p>
      </dgm:t>
    </dgm:pt>
    <dgm:pt modelId="{43FF0E73-0AD5-4803-8424-8F42837EBCC9}" type="sibTrans" cxnId="{A1D6DE4C-6D13-4CAF-ABEE-AE5A187B2D0A}">
      <dgm:prSet/>
      <dgm:spPr/>
      <dgm:t>
        <a:bodyPr/>
        <a:lstStyle/>
        <a:p>
          <a:endParaRPr lang="tr-TR"/>
        </a:p>
      </dgm:t>
    </dgm:pt>
    <dgm:pt modelId="{07A4D337-0ED9-4AB8-BB4A-C96D06CAFB81}">
      <dgm:prSet custT="1"/>
      <dgm:spPr>
        <a:solidFill>
          <a:srgbClr val="FFC000"/>
        </a:solidFill>
      </dgm:spPr>
      <dgm:t>
        <a:bodyPr/>
        <a:lstStyle/>
        <a:p>
          <a:r>
            <a:rPr lang="tr-TR" sz="1400" dirty="0" smtClean="0"/>
            <a:t>KEMO</a:t>
          </a:r>
        </a:p>
        <a:p>
          <a:r>
            <a:rPr lang="tr-TR" sz="1400" dirty="0" smtClean="0"/>
            <a:t>FOSFORİLASYON</a:t>
          </a:r>
          <a:endParaRPr lang="tr-TR" sz="1400" dirty="0"/>
        </a:p>
      </dgm:t>
    </dgm:pt>
    <dgm:pt modelId="{6C7E9B4B-E909-411F-831D-B6022620F1B0}" type="parTrans" cxnId="{BDA478BE-1374-4D92-AB3E-EC6F4A16F6F5}">
      <dgm:prSet/>
      <dgm:spPr/>
      <dgm:t>
        <a:bodyPr/>
        <a:lstStyle/>
        <a:p>
          <a:endParaRPr lang="tr-TR"/>
        </a:p>
      </dgm:t>
    </dgm:pt>
    <dgm:pt modelId="{41283068-9288-471E-AD5E-21CB0E277945}" type="sibTrans" cxnId="{BDA478BE-1374-4D92-AB3E-EC6F4A16F6F5}">
      <dgm:prSet/>
      <dgm:spPr/>
      <dgm:t>
        <a:bodyPr/>
        <a:lstStyle/>
        <a:p>
          <a:endParaRPr lang="tr-TR"/>
        </a:p>
      </dgm:t>
    </dgm:pt>
    <dgm:pt modelId="{7F7CF724-4BCA-4632-9F1F-B1DED4D3C1CA}" type="pres">
      <dgm:prSet presAssocID="{C845A2AF-5994-4BFF-AD52-F08159B7EED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tr-TR"/>
        </a:p>
      </dgm:t>
    </dgm:pt>
    <dgm:pt modelId="{B1AD6C30-01D4-4F22-8D21-98654BBB0A38}" type="pres">
      <dgm:prSet presAssocID="{8DED0704-5484-4EF9-BD5D-222675452C92}" presName="hierRoot1" presStyleCnt="0">
        <dgm:presLayoutVars>
          <dgm:hierBranch val="init"/>
        </dgm:presLayoutVars>
      </dgm:prSet>
      <dgm:spPr/>
    </dgm:pt>
    <dgm:pt modelId="{D83E6F1E-588F-4145-B7E0-581CF3CE76B1}" type="pres">
      <dgm:prSet presAssocID="{8DED0704-5484-4EF9-BD5D-222675452C92}" presName="rootComposite1" presStyleCnt="0"/>
      <dgm:spPr/>
    </dgm:pt>
    <dgm:pt modelId="{5D30A8B9-C099-42D2-AEEE-F310B92CA4F0}" type="pres">
      <dgm:prSet presAssocID="{8DED0704-5484-4EF9-BD5D-222675452C92}" presName="rootText1" presStyleLbl="node0" presStyleIdx="0" presStyleCnt="1" custScaleX="153082" custLinFactNeighborX="2794" custLinFactNeighborY="-69933">
        <dgm:presLayoutVars>
          <dgm:chPref val="3"/>
        </dgm:presLayoutVars>
      </dgm:prSet>
      <dgm:spPr/>
      <dgm:t>
        <a:bodyPr/>
        <a:lstStyle/>
        <a:p>
          <a:endParaRPr lang="tr-TR"/>
        </a:p>
      </dgm:t>
    </dgm:pt>
    <dgm:pt modelId="{30A41BDC-C3A4-45D7-B78B-6DCCA12DEE40}" type="pres">
      <dgm:prSet presAssocID="{8DED0704-5484-4EF9-BD5D-222675452C92}" presName="rootConnector1" presStyleLbl="node1" presStyleIdx="0" presStyleCnt="0"/>
      <dgm:spPr/>
      <dgm:t>
        <a:bodyPr/>
        <a:lstStyle/>
        <a:p>
          <a:endParaRPr lang="tr-TR"/>
        </a:p>
      </dgm:t>
    </dgm:pt>
    <dgm:pt modelId="{82B00FE7-79AA-4175-B774-17946E5548FA}" type="pres">
      <dgm:prSet presAssocID="{8DED0704-5484-4EF9-BD5D-222675452C92}" presName="hierChild2" presStyleCnt="0"/>
      <dgm:spPr/>
    </dgm:pt>
    <dgm:pt modelId="{9D1789A7-6679-497B-8160-98767426D34A}" type="pres">
      <dgm:prSet presAssocID="{FAAF0F4A-A12F-460B-B75F-3E27B316F8A7}" presName="Name37" presStyleLbl="parChTrans1D2" presStyleIdx="0" presStyleCnt="4"/>
      <dgm:spPr/>
      <dgm:t>
        <a:bodyPr/>
        <a:lstStyle/>
        <a:p>
          <a:endParaRPr lang="tr-TR"/>
        </a:p>
      </dgm:t>
    </dgm:pt>
    <dgm:pt modelId="{D68E5237-CE30-4494-8458-3B51D90FC480}" type="pres">
      <dgm:prSet presAssocID="{39C2324E-763A-4307-AB82-808F80480823}" presName="hierRoot2" presStyleCnt="0">
        <dgm:presLayoutVars>
          <dgm:hierBranch val="init"/>
        </dgm:presLayoutVars>
      </dgm:prSet>
      <dgm:spPr/>
    </dgm:pt>
    <dgm:pt modelId="{F5A78345-C7A6-4A86-BC7A-C4C5E995B908}" type="pres">
      <dgm:prSet presAssocID="{39C2324E-763A-4307-AB82-808F80480823}" presName="rootComposite" presStyleCnt="0"/>
      <dgm:spPr/>
    </dgm:pt>
    <dgm:pt modelId="{E642D141-3B91-41C2-9A4A-E2C76CBB738A}" type="pres">
      <dgm:prSet presAssocID="{39C2324E-763A-4307-AB82-808F80480823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tr-TR"/>
        </a:p>
      </dgm:t>
    </dgm:pt>
    <dgm:pt modelId="{B27F2685-9CA3-46CC-B391-9892ECC1847D}" type="pres">
      <dgm:prSet presAssocID="{39C2324E-763A-4307-AB82-808F80480823}" presName="rootConnector" presStyleLbl="node2" presStyleIdx="0" presStyleCnt="4"/>
      <dgm:spPr/>
      <dgm:t>
        <a:bodyPr/>
        <a:lstStyle/>
        <a:p>
          <a:endParaRPr lang="tr-TR"/>
        </a:p>
      </dgm:t>
    </dgm:pt>
    <dgm:pt modelId="{E57E4CFA-0FC2-4A69-94E0-3B25A207BC47}" type="pres">
      <dgm:prSet presAssocID="{39C2324E-763A-4307-AB82-808F80480823}" presName="hierChild4" presStyleCnt="0"/>
      <dgm:spPr/>
    </dgm:pt>
    <dgm:pt modelId="{EC3ABBD4-33BE-4033-BF88-56718E17EFF6}" type="pres">
      <dgm:prSet presAssocID="{39C2324E-763A-4307-AB82-808F80480823}" presName="hierChild5" presStyleCnt="0"/>
      <dgm:spPr/>
    </dgm:pt>
    <dgm:pt modelId="{4BE08205-104C-4B88-9934-9E5FE30A7D31}" type="pres">
      <dgm:prSet presAssocID="{FBACAFE6-D7C5-4458-8303-485D0DFA2DFF}" presName="Name37" presStyleLbl="parChTrans1D2" presStyleIdx="1" presStyleCnt="4"/>
      <dgm:spPr/>
      <dgm:t>
        <a:bodyPr/>
        <a:lstStyle/>
        <a:p>
          <a:endParaRPr lang="tr-TR"/>
        </a:p>
      </dgm:t>
    </dgm:pt>
    <dgm:pt modelId="{BBCA99CD-7638-4753-A64B-50910C0E7F9C}" type="pres">
      <dgm:prSet presAssocID="{41008392-8B44-4591-8560-C0531437D84F}" presName="hierRoot2" presStyleCnt="0">
        <dgm:presLayoutVars>
          <dgm:hierBranch val="init"/>
        </dgm:presLayoutVars>
      </dgm:prSet>
      <dgm:spPr/>
    </dgm:pt>
    <dgm:pt modelId="{ACA44B26-79C2-4403-8482-09072D968AA9}" type="pres">
      <dgm:prSet presAssocID="{41008392-8B44-4591-8560-C0531437D84F}" presName="rootComposite" presStyleCnt="0"/>
      <dgm:spPr/>
    </dgm:pt>
    <dgm:pt modelId="{0AAF9A2A-C3F3-4837-93FE-E4D08B308CA7}" type="pres">
      <dgm:prSet presAssocID="{41008392-8B44-4591-8560-C0531437D84F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tr-TR"/>
        </a:p>
      </dgm:t>
    </dgm:pt>
    <dgm:pt modelId="{BDF1B263-DCF0-449C-8DC6-A8B1F701024D}" type="pres">
      <dgm:prSet presAssocID="{41008392-8B44-4591-8560-C0531437D84F}" presName="rootConnector" presStyleLbl="node2" presStyleIdx="1" presStyleCnt="4"/>
      <dgm:spPr/>
      <dgm:t>
        <a:bodyPr/>
        <a:lstStyle/>
        <a:p>
          <a:endParaRPr lang="tr-TR"/>
        </a:p>
      </dgm:t>
    </dgm:pt>
    <dgm:pt modelId="{D5977E13-8C5E-4B41-A2CC-C831FF3EAB87}" type="pres">
      <dgm:prSet presAssocID="{41008392-8B44-4591-8560-C0531437D84F}" presName="hierChild4" presStyleCnt="0"/>
      <dgm:spPr/>
    </dgm:pt>
    <dgm:pt modelId="{7548AD2F-E785-4B86-BAA4-11E5420A4CD2}" type="pres">
      <dgm:prSet presAssocID="{41008392-8B44-4591-8560-C0531437D84F}" presName="hierChild5" presStyleCnt="0"/>
      <dgm:spPr/>
    </dgm:pt>
    <dgm:pt modelId="{F42647D2-9036-4BAC-B7FE-7DC2EABB48CB}" type="pres">
      <dgm:prSet presAssocID="{39F025D7-A079-45BC-8078-7BDE79236415}" presName="Name37" presStyleLbl="parChTrans1D2" presStyleIdx="2" presStyleCnt="4"/>
      <dgm:spPr/>
      <dgm:t>
        <a:bodyPr/>
        <a:lstStyle/>
        <a:p>
          <a:endParaRPr lang="tr-TR"/>
        </a:p>
      </dgm:t>
    </dgm:pt>
    <dgm:pt modelId="{3AC8A42C-2894-4DE0-8615-C677CD18B337}" type="pres">
      <dgm:prSet presAssocID="{6B640896-E573-4C71-AB58-12A4462F3764}" presName="hierRoot2" presStyleCnt="0">
        <dgm:presLayoutVars>
          <dgm:hierBranch val="init"/>
        </dgm:presLayoutVars>
      </dgm:prSet>
      <dgm:spPr/>
    </dgm:pt>
    <dgm:pt modelId="{EAAEC0E2-71D4-44AE-A2BA-016B3B200B24}" type="pres">
      <dgm:prSet presAssocID="{6B640896-E573-4C71-AB58-12A4462F3764}" presName="rootComposite" presStyleCnt="0"/>
      <dgm:spPr/>
    </dgm:pt>
    <dgm:pt modelId="{53337F79-0FA3-4CF1-8139-1E95F25B727C}" type="pres">
      <dgm:prSet presAssocID="{6B640896-E573-4C71-AB58-12A4462F3764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tr-TR"/>
        </a:p>
      </dgm:t>
    </dgm:pt>
    <dgm:pt modelId="{B8F26125-B378-4126-A871-AC3CA75EA613}" type="pres">
      <dgm:prSet presAssocID="{6B640896-E573-4C71-AB58-12A4462F3764}" presName="rootConnector" presStyleLbl="node2" presStyleIdx="2" presStyleCnt="4"/>
      <dgm:spPr/>
      <dgm:t>
        <a:bodyPr/>
        <a:lstStyle/>
        <a:p>
          <a:endParaRPr lang="tr-TR"/>
        </a:p>
      </dgm:t>
    </dgm:pt>
    <dgm:pt modelId="{316CCA79-7847-4576-BF38-1AB571D2E7B8}" type="pres">
      <dgm:prSet presAssocID="{6B640896-E573-4C71-AB58-12A4462F3764}" presName="hierChild4" presStyleCnt="0"/>
      <dgm:spPr/>
    </dgm:pt>
    <dgm:pt modelId="{91A1A4D2-91B1-4891-B32E-5B3D1F24CF9C}" type="pres">
      <dgm:prSet presAssocID="{6B640896-E573-4C71-AB58-12A4462F3764}" presName="hierChild5" presStyleCnt="0"/>
      <dgm:spPr/>
    </dgm:pt>
    <dgm:pt modelId="{81EDC96F-00FA-49F8-BEAB-23F1311090CF}" type="pres">
      <dgm:prSet presAssocID="{6C7E9B4B-E909-411F-831D-B6022620F1B0}" presName="Name37" presStyleLbl="parChTrans1D2" presStyleIdx="3" presStyleCnt="4"/>
      <dgm:spPr/>
      <dgm:t>
        <a:bodyPr/>
        <a:lstStyle/>
        <a:p>
          <a:endParaRPr lang="tr-TR"/>
        </a:p>
      </dgm:t>
    </dgm:pt>
    <dgm:pt modelId="{A58B7EE7-271F-480F-A8B8-099A69CDC3C5}" type="pres">
      <dgm:prSet presAssocID="{07A4D337-0ED9-4AB8-BB4A-C96D06CAFB81}" presName="hierRoot2" presStyleCnt="0">
        <dgm:presLayoutVars>
          <dgm:hierBranch val="init"/>
        </dgm:presLayoutVars>
      </dgm:prSet>
      <dgm:spPr/>
    </dgm:pt>
    <dgm:pt modelId="{078A6254-DB0B-4089-9108-C948B6DFF56D}" type="pres">
      <dgm:prSet presAssocID="{07A4D337-0ED9-4AB8-BB4A-C96D06CAFB81}" presName="rootComposite" presStyleCnt="0"/>
      <dgm:spPr/>
    </dgm:pt>
    <dgm:pt modelId="{959962EE-835D-4B46-A641-102337611A59}" type="pres">
      <dgm:prSet presAssocID="{07A4D337-0ED9-4AB8-BB4A-C96D06CAFB81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tr-TR"/>
        </a:p>
      </dgm:t>
    </dgm:pt>
    <dgm:pt modelId="{3A60E75D-3CFF-43A3-983E-F52D17F2BFB1}" type="pres">
      <dgm:prSet presAssocID="{07A4D337-0ED9-4AB8-BB4A-C96D06CAFB81}" presName="rootConnector" presStyleLbl="node2" presStyleIdx="3" presStyleCnt="4"/>
      <dgm:spPr/>
      <dgm:t>
        <a:bodyPr/>
        <a:lstStyle/>
        <a:p>
          <a:endParaRPr lang="tr-TR"/>
        </a:p>
      </dgm:t>
    </dgm:pt>
    <dgm:pt modelId="{E49C88C1-8D51-43D8-BA38-1AA56814D8D2}" type="pres">
      <dgm:prSet presAssocID="{07A4D337-0ED9-4AB8-BB4A-C96D06CAFB81}" presName="hierChild4" presStyleCnt="0"/>
      <dgm:spPr/>
    </dgm:pt>
    <dgm:pt modelId="{6FFB743B-ADD7-448C-9D30-04BB9892819A}" type="pres">
      <dgm:prSet presAssocID="{07A4D337-0ED9-4AB8-BB4A-C96D06CAFB81}" presName="hierChild5" presStyleCnt="0"/>
      <dgm:spPr/>
    </dgm:pt>
    <dgm:pt modelId="{DCB0285B-54CC-454D-8803-A2BE71A787CE}" type="pres">
      <dgm:prSet presAssocID="{8DED0704-5484-4EF9-BD5D-222675452C92}" presName="hierChild3" presStyleCnt="0"/>
      <dgm:spPr/>
    </dgm:pt>
  </dgm:ptLst>
  <dgm:cxnLst>
    <dgm:cxn modelId="{C00408FC-BBDB-455F-9205-9D36D121F484}" type="presOf" srcId="{C845A2AF-5994-4BFF-AD52-F08159B7EED9}" destId="{7F7CF724-4BCA-4632-9F1F-B1DED4D3C1CA}" srcOrd="0" destOrd="0" presId="urn:microsoft.com/office/officeart/2005/8/layout/orgChart1"/>
    <dgm:cxn modelId="{8E0FE1E7-812F-46C8-8D5D-CBFE6096D70B}" srcId="{C845A2AF-5994-4BFF-AD52-F08159B7EED9}" destId="{8DED0704-5484-4EF9-BD5D-222675452C92}" srcOrd="0" destOrd="0" parTransId="{3D2A89BE-582D-468E-9B70-3D6AE4622CC5}" sibTransId="{66386CC1-25E3-42B5-B55C-D4BEEEF9F353}"/>
    <dgm:cxn modelId="{E284ADCF-353A-428F-9454-EB6AF99A45E1}" type="presOf" srcId="{39C2324E-763A-4307-AB82-808F80480823}" destId="{B27F2685-9CA3-46CC-B391-9892ECC1847D}" srcOrd="1" destOrd="0" presId="urn:microsoft.com/office/officeart/2005/8/layout/orgChart1"/>
    <dgm:cxn modelId="{B5BE3B63-4114-4FB4-A804-3FBDE8046D01}" type="presOf" srcId="{39C2324E-763A-4307-AB82-808F80480823}" destId="{E642D141-3B91-41C2-9A4A-E2C76CBB738A}" srcOrd="0" destOrd="0" presId="urn:microsoft.com/office/officeart/2005/8/layout/orgChart1"/>
    <dgm:cxn modelId="{E027AC24-EB40-4465-81E3-9C634DB5F08B}" type="presOf" srcId="{FBACAFE6-D7C5-4458-8303-485D0DFA2DFF}" destId="{4BE08205-104C-4B88-9934-9E5FE30A7D31}" srcOrd="0" destOrd="0" presId="urn:microsoft.com/office/officeart/2005/8/layout/orgChart1"/>
    <dgm:cxn modelId="{9A042A93-2C56-4C5B-8348-E7DD5B9D1EC0}" type="presOf" srcId="{39F025D7-A079-45BC-8078-7BDE79236415}" destId="{F42647D2-9036-4BAC-B7FE-7DC2EABB48CB}" srcOrd="0" destOrd="0" presId="urn:microsoft.com/office/officeart/2005/8/layout/orgChart1"/>
    <dgm:cxn modelId="{0D28D192-7C6C-4673-9549-BFD5752CC028}" type="presOf" srcId="{6B640896-E573-4C71-AB58-12A4462F3764}" destId="{B8F26125-B378-4126-A871-AC3CA75EA613}" srcOrd="1" destOrd="0" presId="urn:microsoft.com/office/officeart/2005/8/layout/orgChart1"/>
    <dgm:cxn modelId="{942254CB-1053-4E3B-AAC6-E06371814028}" type="presOf" srcId="{41008392-8B44-4591-8560-C0531437D84F}" destId="{BDF1B263-DCF0-449C-8DC6-A8B1F701024D}" srcOrd="1" destOrd="0" presId="urn:microsoft.com/office/officeart/2005/8/layout/orgChart1"/>
    <dgm:cxn modelId="{A7E327EC-BADA-4230-A2D7-246CF0D60AD5}" type="presOf" srcId="{6C7E9B4B-E909-411F-831D-B6022620F1B0}" destId="{81EDC96F-00FA-49F8-BEAB-23F1311090CF}" srcOrd="0" destOrd="0" presId="urn:microsoft.com/office/officeart/2005/8/layout/orgChart1"/>
    <dgm:cxn modelId="{66A3D5CE-1A03-4215-B6F9-8C3AAB86821A}" srcId="{8DED0704-5484-4EF9-BD5D-222675452C92}" destId="{41008392-8B44-4591-8560-C0531437D84F}" srcOrd="1" destOrd="0" parTransId="{FBACAFE6-D7C5-4458-8303-485D0DFA2DFF}" sibTransId="{E2E18320-4673-43E8-B8C5-A44AFCF6EFE2}"/>
    <dgm:cxn modelId="{2C1C1D60-0CEE-4884-8D69-F88930F2388F}" type="presOf" srcId="{41008392-8B44-4591-8560-C0531437D84F}" destId="{0AAF9A2A-C3F3-4837-93FE-E4D08B308CA7}" srcOrd="0" destOrd="0" presId="urn:microsoft.com/office/officeart/2005/8/layout/orgChart1"/>
    <dgm:cxn modelId="{F278FBBF-2124-42DC-81C7-A0B9D36BC658}" type="presOf" srcId="{8DED0704-5484-4EF9-BD5D-222675452C92}" destId="{5D30A8B9-C099-42D2-AEEE-F310B92CA4F0}" srcOrd="0" destOrd="0" presId="urn:microsoft.com/office/officeart/2005/8/layout/orgChart1"/>
    <dgm:cxn modelId="{1AFFCCB6-DFA0-48F5-BD33-A8C743232810}" type="presOf" srcId="{6B640896-E573-4C71-AB58-12A4462F3764}" destId="{53337F79-0FA3-4CF1-8139-1E95F25B727C}" srcOrd="0" destOrd="0" presId="urn:microsoft.com/office/officeart/2005/8/layout/orgChart1"/>
    <dgm:cxn modelId="{D943A89C-0CD2-4380-9264-884028CDA11B}" type="presOf" srcId="{07A4D337-0ED9-4AB8-BB4A-C96D06CAFB81}" destId="{959962EE-835D-4B46-A641-102337611A59}" srcOrd="0" destOrd="0" presId="urn:microsoft.com/office/officeart/2005/8/layout/orgChart1"/>
    <dgm:cxn modelId="{E7965E31-334A-4831-8C07-FFF0B9546346}" type="presOf" srcId="{07A4D337-0ED9-4AB8-BB4A-C96D06CAFB81}" destId="{3A60E75D-3CFF-43A3-983E-F52D17F2BFB1}" srcOrd="1" destOrd="0" presId="urn:microsoft.com/office/officeart/2005/8/layout/orgChart1"/>
    <dgm:cxn modelId="{867A554B-8881-4682-BD15-E318A72FCE09}" type="presOf" srcId="{8DED0704-5484-4EF9-BD5D-222675452C92}" destId="{30A41BDC-C3A4-45D7-B78B-6DCCA12DEE40}" srcOrd="1" destOrd="0" presId="urn:microsoft.com/office/officeart/2005/8/layout/orgChart1"/>
    <dgm:cxn modelId="{2DB393D9-AE5A-4BF9-B844-6A5CBAA360DE}" type="presOf" srcId="{FAAF0F4A-A12F-460B-B75F-3E27B316F8A7}" destId="{9D1789A7-6679-497B-8160-98767426D34A}" srcOrd="0" destOrd="0" presId="urn:microsoft.com/office/officeart/2005/8/layout/orgChart1"/>
    <dgm:cxn modelId="{8AD5BB58-A3BC-4DB4-8B86-754E296A1AB2}" srcId="{8DED0704-5484-4EF9-BD5D-222675452C92}" destId="{39C2324E-763A-4307-AB82-808F80480823}" srcOrd="0" destOrd="0" parTransId="{FAAF0F4A-A12F-460B-B75F-3E27B316F8A7}" sibTransId="{0B6EC650-3D40-4C31-B954-D9D0555C4B55}"/>
    <dgm:cxn modelId="{BDA478BE-1374-4D92-AB3E-EC6F4A16F6F5}" srcId="{8DED0704-5484-4EF9-BD5D-222675452C92}" destId="{07A4D337-0ED9-4AB8-BB4A-C96D06CAFB81}" srcOrd="3" destOrd="0" parTransId="{6C7E9B4B-E909-411F-831D-B6022620F1B0}" sibTransId="{41283068-9288-471E-AD5E-21CB0E277945}"/>
    <dgm:cxn modelId="{A1D6DE4C-6D13-4CAF-ABEE-AE5A187B2D0A}" srcId="{8DED0704-5484-4EF9-BD5D-222675452C92}" destId="{6B640896-E573-4C71-AB58-12A4462F3764}" srcOrd="2" destOrd="0" parTransId="{39F025D7-A079-45BC-8078-7BDE79236415}" sibTransId="{43FF0E73-0AD5-4803-8424-8F42837EBCC9}"/>
    <dgm:cxn modelId="{D7FC620F-CF3A-4CFF-98E4-D28D86B075C1}" type="presParOf" srcId="{7F7CF724-4BCA-4632-9F1F-B1DED4D3C1CA}" destId="{B1AD6C30-01D4-4F22-8D21-98654BBB0A38}" srcOrd="0" destOrd="0" presId="urn:microsoft.com/office/officeart/2005/8/layout/orgChart1"/>
    <dgm:cxn modelId="{51DFE288-864A-4DC8-BC4E-5C358C6F9FFD}" type="presParOf" srcId="{B1AD6C30-01D4-4F22-8D21-98654BBB0A38}" destId="{D83E6F1E-588F-4145-B7E0-581CF3CE76B1}" srcOrd="0" destOrd="0" presId="urn:microsoft.com/office/officeart/2005/8/layout/orgChart1"/>
    <dgm:cxn modelId="{0885A56E-8CBD-48BA-A023-29908FE09689}" type="presParOf" srcId="{D83E6F1E-588F-4145-B7E0-581CF3CE76B1}" destId="{5D30A8B9-C099-42D2-AEEE-F310B92CA4F0}" srcOrd="0" destOrd="0" presId="urn:microsoft.com/office/officeart/2005/8/layout/orgChart1"/>
    <dgm:cxn modelId="{D1583A48-A6FC-4BD9-9D38-5329B4CBD172}" type="presParOf" srcId="{D83E6F1E-588F-4145-B7E0-581CF3CE76B1}" destId="{30A41BDC-C3A4-45D7-B78B-6DCCA12DEE40}" srcOrd="1" destOrd="0" presId="urn:microsoft.com/office/officeart/2005/8/layout/orgChart1"/>
    <dgm:cxn modelId="{987C6203-FFF8-4931-B14B-96F076696A03}" type="presParOf" srcId="{B1AD6C30-01D4-4F22-8D21-98654BBB0A38}" destId="{82B00FE7-79AA-4175-B774-17946E5548FA}" srcOrd="1" destOrd="0" presId="urn:microsoft.com/office/officeart/2005/8/layout/orgChart1"/>
    <dgm:cxn modelId="{F940125D-6936-460A-800F-83351DDC75A0}" type="presParOf" srcId="{82B00FE7-79AA-4175-B774-17946E5548FA}" destId="{9D1789A7-6679-497B-8160-98767426D34A}" srcOrd="0" destOrd="0" presId="urn:microsoft.com/office/officeart/2005/8/layout/orgChart1"/>
    <dgm:cxn modelId="{9C7CD336-4FF9-4880-B404-B2A57A32EE0B}" type="presParOf" srcId="{82B00FE7-79AA-4175-B774-17946E5548FA}" destId="{D68E5237-CE30-4494-8458-3B51D90FC480}" srcOrd="1" destOrd="0" presId="urn:microsoft.com/office/officeart/2005/8/layout/orgChart1"/>
    <dgm:cxn modelId="{A0EB40F8-970B-4673-9C41-23406E17DFF8}" type="presParOf" srcId="{D68E5237-CE30-4494-8458-3B51D90FC480}" destId="{F5A78345-C7A6-4A86-BC7A-C4C5E995B908}" srcOrd="0" destOrd="0" presId="urn:microsoft.com/office/officeart/2005/8/layout/orgChart1"/>
    <dgm:cxn modelId="{9C223FAF-016B-471E-A882-1B5A91198323}" type="presParOf" srcId="{F5A78345-C7A6-4A86-BC7A-C4C5E995B908}" destId="{E642D141-3B91-41C2-9A4A-E2C76CBB738A}" srcOrd="0" destOrd="0" presId="urn:microsoft.com/office/officeart/2005/8/layout/orgChart1"/>
    <dgm:cxn modelId="{6F90F665-B865-42AD-8723-B4D5742B9BC0}" type="presParOf" srcId="{F5A78345-C7A6-4A86-BC7A-C4C5E995B908}" destId="{B27F2685-9CA3-46CC-B391-9892ECC1847D}" srcOrd="1" destOrd="0" presId="urn:microsoft.com/office/officeart/2005/8/layout/orgChart1"/>
    <dgm:cxn modelId="{0CD1A27A-921E-4DC8-9D38-79FD07BC5AC5}" type="presParOf" srcId="{D68E5237-CE30-4494-8458-3B51D90FC480}" destId="{E57E4CFA-0FC2-4A69-94E0-3B25A207BC47}" srcOrd="1" destOrd="0" presId="urn:microsoft.com/office/officeart/2005/8/layout/orgChart1"/>
    <dgm:cxn modelId="{02679FD4-3AC6-42D7-8CEA-821860C2F270}" type="presParOf" srcId="{D68E5237-CE30-4494-8458-3B51D90FC480}" destId="{EC3ABBD4-33BE-4033-BF88-56718E17EFF6}" srcOrd="2" destOrd="0" presId="urn:microsoft.com/office/officeart/2005/8/layout/orgChart1"/>
    <dgm:cxn modelId="{0CC6C6C1-5A29-4697-90F1-D67E7167A862}" type="presParOf" srcId="{82B00FE7-79AA-4175-B774-17946E5548FA}" destId="{4BE08205-104C-4B88-9934-9E5FE30A7D31}" srcOrd="2" destOrd="0" presId="urn:microsoft.com/office/officeart/2005/8/layout/orgChart1"/>
    <dgm:cxn modelId="{238BB78E-87F3-4AAC-8383-4D2D1401C959}" type="presParOf" srcId="{82B00FE7-79AA-4175-B774-17946E5548FA}" destId="{BBCA99CD-7638-4753-A64B-50910C0E7F9C}" srcOrd="3" destOrd="0" presId="urn:microsoft.com/office/officeart/2005/8/layout/orgChart1"/>
    <dgm:cxn modelId="{86FD751E-A1A5-4351-B444-B27CBE3C4D80}" type="presParOf" srcId="{BBCA99CD-7638-4753-A64B-50910C0E7F9C}" destId="{ACA44B26-79C2-4403-8482-09072D968AA9}" srcOrd="0" destOrd="0" presId="urn:microsoft.com/office/officeart/2005/8/layout/orgChart1"/>
    <dgm:cxn modelId="{C14935D8-5312-492E-A58C-A6D4FA6ABDAE}" type="presParOf" srcId="{ACA44B26-79C2-4403-8482-09072D968AA9}" destId="{0AAF9A2A-C3F3-4837-93FE-E4D08B308CA7}" srcOrd="0" destOrd="0" presId="urn:microsoft.com/office/officeart/2005/8/layout/orgChart1"/>
    <dgm:cxn modelId="{9E3E7CAE-CCA0-4792-A453-C45D4DE0F45B}" type="presParOf" srcId="{ACA44B26-79C2-4403-8482-09072D968AA9}" destId="{BDF1B263-DCF0-449C-8DC6-A8B1F701024D}" srcOrd="1" destOrd="0" presId="urn:microsoft.com/office/officeart/2005/8/layout/orgChart1"/>
    <dgm:cxn modelId="{28E7BC04-157C-4E07-8954-333ECAEDC41C}" type="presParOf" srcId="{BBCA99CD-7638-4753-A64B-50910C0E7F9C}" destId="{D5977E13-8C5E-4B41-A2CC-C831FF3EAB87}" srcOrd="1" destOrd="0" presId="urn:microsoft.com/office/officeart/2005/8/layout/orgChart1"/>
    <dgm:cxn modelId="{F07CE0F2-BECD-4100-9602-747CF64B2429}" type="presParOf" srcId="{BBCA99CD-7638-4753-A64B-50910C0E7F9C}" destId="{7548AD2F-E785-4B86-BAA4-11E5420A4CD2}" srcOrd="2" destOrd="0" presId="urn:microsoft.com/office/officeart/2005/8/layout/orgChart1"/>
    <dgm:cxn modelId="{EC7323DB-EABC-4F1D-81F3-46F76F98E37B}" type="presParOf" srcId="{82B00FE7-79AA-4175-B774-17946E5548FA}" destId="{F42647D2-9036-4BAC-B7FE-7DC2EABB48CB}" srcOrd="4" destOrd="0" presId="urn:microsoft.com/office/officeart/2005/8/layout/orgChart1"/>
    <dgm:cxn modelId="{B11A540E-BEFE-498A-AE1E-288B4D5302F5}" type="presParOf" srcId="{82B00FE7-79AA-4175-B774-17946E5548FA}" destId="{3AC8A42C-2894-4DE0-8615-C677CD18B337}" srcOrd="5" destOrd="0" presId="urn:microsoft.com/office/officeart/2005/8/layout/orgChart1"/>
    <dgm:cxn modelId="{6C5EBE13-53D2-4B3E-997F-577F3E27442A}" type="presParOf" srcId="{3AC8A42C-2894-4DE0-8615-C677CD18B337}" destId="{EAAEC0E2-71D4-44AE-A2BA-016B3B200B24}" srcOrd="0" destOrd="0" presId="urn:microsoft.com/office/officeart/2005/8/layout/orgChart1"/>
    <dgm:cxn modelId="{7AA05501-227C-447C-9DD8-C6B485AFD966}" type="presParOf" srcId="{EAAEC0E2-71D4-44AE-A2BA-016B3B200B24}" destId="{53337F79-0FA3-4CF1-8139-1E95F25B727C}" srcOrd="0" destOrd="0" presId="urn:microsoft.com/office/officeart/2005/8/layout/orgChart1"/>
    <dgm:cxn modelId="{CAE459D6-1A56-4FA1-8E2B-E496FAE61002}" type="presParOf" srcId="{EAAEC0E2-71D4-44AE-A2BA-016B3B200B24}" destId="{B8F26125-B378-4126-A871-AC3CA75EA613}" srcOrd="1" destOrd="0" presId="urn:microsoft.com/office/officeart/2005/8/layout/orgChart1"/>
    <dgm:cxn modelId="{DB8C700C-64FE-4F9D-A808-78D437A9F356}" type="presParOf" srcId="{3AC8A42C-2894-4DE0-8615-C677CD18B337}" destId="{316CCA79-7847-4576-BF38-1AB571D2E7B8}" srcOrd="1" destOrd="0" presId="urn:microsoft.com/office/officeart/2005/8/layout/orgChart1"/>
    <dgm:cxn modelId="{A6BEB737-EFFA-41B1-ACC8-3BCE08D1A6E7}" type="presParOf" srcId="{3AC8A42C-2894-4DE0-8615-C677CD18B337}" destId="{91A1A4D2-91B1-4891-B32E-5B3D1F24CF9C}" srcOrd="2" destOrd="0" presId="urn:microsoft.com/office/officeart/2005/8/layout/orgChart1"/>
    <dgm:cxn modelId="{6D05900E-3D60-4B9D-93C0-C5717F5B1887}" type="presParOf" srcId="{82B00FE7-79AA-4175-B774-17946E5548FA}" destId="{81EDC96F-00FA-49F8-BEAB-23F1311090CF}" srcOrd="6" destOrd="0" presId="urn:microsoft.com/office/officeart/2005/8/layout/orgChart1"/>
    <dgm:cxn modelId="{A3ACE08F-AE85-4667-8BAC-C211F4681254}" type="presParOf" srcId="{82B00FE7-79AA-4175-B774-17946E5548FA}" destId="{A58B7EE7-271F-480F-A8B8-099A69CDC3C5}" srcOrd="7" destOrd="0" presId="urn:microsoft.com/office/officeart/2005/8/layout/orgChart1"/>
    <dgm:cxn modelId="{4A62C41E-974D-46B9-840A-C22CB014F399}" type="presParOf" srcId="{A58B7EE7-271F-480F-A8B8-099A69CDC3C5}" destId="{078A6254-DB0B-4089-9108-C948B6DFF56D}" srcOrd="0" destOrd="0" presId="urn:microsoft.com/office/officeart/2005/8/layout/orgChart1"/>
    <dgm:cxn modelId="{C0A90B4D-4F27-430E-994A-5E71D2D59AB0}" type="presParOf" srcId="{078A6254-DB0B-4089-9108-C948B6DFF56D}" destId="{959962EE-835D-4B46-A641-102337611A59}" srcOrd="0" destOrd="0" presId="urn:microsoft.com/office/officeart/2005/8/layout/orgChart1"/>
    <dgm:cxn modelId="{C4D0F703-C916-47E9-A269-07673D46C648}" type="presParOf" srcId="{078A6254-DB0B-4089-9108-C948B6DFF56D}" destId="{3A60E75D-3CFF-43A3-983E-F52D17F2BFB1}" srcOrd="1" destOrd="0" presId="urn:microsoft.com/office/officeart/2005/8/layout/orgChart1"/>
    <dgm:cxn modelId="{C68C15AA-149E-461A-85F4-B8DCC44883A7}" type="presParOf" srcId="{A58B7EE7-271F-480F-A8B8-099A69CDC3C5}" destId="{E49C88C1-8D51-43D8-BA38-1AA56814D8D2}" srcOrd="1" destOrd="0" presId="urn:microsoft.com/office/officeart/2005/8/layout/orgChart1"/>
    <dgm:cxn modelId="{358E7234-80C1-47A4-A075-471A1C049B01}" type="presParOf" srcId="{A58B7EE7-271F-480F-A8B8-099A69CDC3C5}" destId="{6FFB743B-ADD7-448C-9D30-04BB9892819A}" srcOrd="2" destOrd="0" presId="urn:microsoft.com/office/officeart/2005/8/layout/orgChart1"/>
    <dgm:cxn modelId="{5FF48EFE-8930-4150-ABDD-EEC2DC6A6A3A}" type="presParOf" srcId="{B1AD6C30-01D4-4F22-8D21-98654BBB0A38}" destId="{DCB0285B-54CC-454D-8803-A2BE71A787C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8D0273-4136-4B09-88D0-839EBDC56511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6B4BE115-ACC0-4D13-B346-571C0108BBBE}">
      <dgm:prSet phldrT="[Metin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tr-TR" sz="2400" dirty="0" smtClean="0"/>
            <a:t>FOTOSENTEZ EVRELERİ</a:t>
          </a:r>
          <a:endParaRPr lang="tr-TR" sz="2400" dirty="0"/>
        </a:p>
      </dgm:t>
    </dgm:pt>
    <dgm:pt modelId="{EA4EC077-9FE1-4876-A07D-6E7AD7948FAA}" type="parTrans" cxnId="{B6C067D2-9A07-4308-8E6C-AFF77134EC74}">
      <dgm:prSet/>
      <dgm:spPr/>
      <dgm:t>
        <a:bodyPr/>
        <a:lstStyle/>
        <a:p>
          <a:endParaRPr lang="tr-TR"/>
        </a:p>
      </dgm:t>
    </dgm:pt>
    <dgm:pt modelId="{3A945F3E-3CBB-4563-BEC0-77846E0CA89C}" type="sibTrans" cxnId="{B6C067D2-9A07-4308-8E6C-AFF77134EC74}">
      <dgm:prSet/>
      <dgm:spPr/>
      <dgm:t>
        <a:bodyPr/>
        <a:lstStyle/>
        <a:p>
          <a:endParaRPr lang="tr-TR"/>
        </a:p>
      </dgm:t>
    </dgm:pt>
    <dgm:pt modelId="{93E87826-084D-4390-8C58-5B9CADD65437}">
      <dgm:prSet phldrT="[Metin]" custT="1"/>
      <dgm:spPr>
        <a:solidFill>
          <a:srgbClr val="92D050"/>
        </a:solidFill>
      </dgm:spPr>
      <dgm:t>
        <a:bodyPr/>
        <a:lstStyle/>
        <a:p>
          <a:r>
            <a:rPr lang="tr-TR" sz="2000" dirty="0" smtClean="0"/>
            <a:t>AYDINLIK EVRE</a:t>
          </a:r>
          <a:endParaRPr lang="tr-TR" sz="2000" dirty="0"/>
        </a:p>
      </dgm:t>
    </dgm:pt>
    <dgm:pt modelId="{1FC72BEE-C442-423B-9D6C-F50CC783B7A7}" type="parTrans" cxnId="{E98FBAB2-D215-4B32-9021-74D4445379D2}">
      <dgm:prSet/>
      <dgm:spPr/>
      <dgm:t>
        <a:bodyPr/>
        <a:lstStyle/>
        <a:p>
          <a:endParaRPr lang="tr-TR"/>
        </a:p>
      </dgm:t>
    </dgm:pt>
    <dgm:pt modelId="{48C4430A-66B8-4274-94C7-AA6F42936A89}" type="sibTrans" cxnId="{E98FBAB2-D215-4B32-9021-74D4445379D2}">
      <dgm:prSet/>
      <dgm:spPr/>
      <dgm:t>
        <a:bodyPr/>
        <a:lstStyle/>
        <a:p>
          <a:endParaRPr lang="tr-TR"/>
        </a:p>
      </dgm:t>
    </dgm:pt>
    <dgm:pt modelId="{8BB7CC1D-776E-4D6F-AC54-90AED5149F1A}">
      <dgm:prSet phldrT="[Metin]"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tr-TR" sz="2000" dirty="0" smtClean="0"/>
            <a:t>KARANLIK EVRE</a:t>
          </a:r>
          <a:endParaRPr lang="tr-TR" sz="2000" dirty="0"/>
        </a:p>
      </dgm:t>
    </dgm:pt>
    <dgm:pt modelId="{1C9ED18F-477D-4779-A5BA-3A41CF0699B8}" type="parTrans" cxnId="{B7C99ED1-3C0C-4049-9FA6-EA5B52F5F5E1}">
      <dgm:prSet/>
      <dgm:spPr/>
      <dgm:t>
        <a:bodyPr/>
        <a:lstStyle/>
        <a:p>
          <a:endParaRPr lang="tr-TR"/>
        </a:p>
      </dgm:t>
    </dgm:pt>
    <dgm:pt modelId="{22B0415A-55D9-4DA0-A942-6DD48EC68E1E}" type="sibTrans" cxnId="{B7C99ED1-3C0C-4049-9FA6-EA5B52F5F5E1}">
      <dgm:prSet/>
      <dgm:spPr/>
      <dgm:t>
        <a:bodyPr/>
        <a:lstStyle/>
        <a:p>
          <a:endParaRPr lang="tr-TR"/>
        </a:p>
      </dgm:t>
    </dgm:pt>
    <dgm:pt modelId="{20A2282B-946F-4D91-BF0C-9E7F52AC7968}" type="pres">
      <dgm:prSet presAssocID="{2F8D0273-4136-4B09-88D0-839EBDC5651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tr-TR"/>
        </a:p>
      </dgm:t>
    </dgm:pt>
    <dgm:pt modelId="{4C5AF020-C78F-4BEB-AC5F-71E7605235B9}" type="pres">
      <dgm:prSet presAssocID="{6B4BE115-ACC0-4D13-B346-571C0108BBBE}" presName="hierRoot1" presStyleCnt="0">
        <dgm:presLayoutVars>
          <dgm:hierBranch val="init"/>
        </dgm:presLayoutVars>
      </dgm:prSet>
      <dgm:spPr/>
    </dgm:pt>
    <dgm:pt modelId="{9D9EBF0D-5370-4E40-8246-142116D7AF65}" type="pres">
      <dgm:prSet presAssocID="{6B4BE115-ACC0-4D13-B346-571C0108BBBE}" presName="rootComposite1" presStyleCnt="0"/>
      <dgm:spPr/>
    </dgm:pt>
    <dgm:pt modelId="{DC613624-018E-4466-9553-75281E52EBA6}" type="pres">
      <dgm:prSet presAssocID="{6B4BE115-ACC0-4D13-B346-571C0108BBBE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tr-TR"/>
        </a:p>
      </dgm:t>
    </dgm:pt>
    <dgm:pt modelId="{36537248-7751-4C6E-A623-1DB85E6A3E0E}" type="pres">
      <dgm:prSet presAssocID="{6B4BE115-ACC0-4D13-B346-571C0108BBBE}" presName="rootConnector1" presStyleLbl="node1" presStyleIdx="0" presStyleCnt="0"/>
      <dgm:spPr/>
      <dgm:t>
        <a:bodyPr/>
        <a:lstStyle/>
        <a:p>
          <a:endParaRPr lang="tr-TR"/>
        </a:p>
      </dgm:t>
    </dgm:pt>
    <dgm:pt modelId="{B4F5FBD2-6F4B-4935-9C83-E4D72BD23108}" type="pres">
      <dgm:prSet presAssocID="{6B4BE115-ACC0-4D13-B346-571C0108BBBE}" presName="hierChild2" presStyleCnt="0"/>
      <dgm:spPr/>
    </dgm:pt>
    <dgm:pt modelId="{1C1D919E-3B61-4723-9E17-779CD349A2BE}" type="pres">
      <dgm:prSet presAssocID="{1FC72BEE-C442-423B-9D6C-F50CC783B7A7}" presName="Name37" presStyleLbl="parChTrans1D2" presStyleIdx="0" presStyleCnt="2"/>
      <dgm:spPr/>
      <dgm:t>
        <a:bodyPr/>
        <a:lstStyle/>
        <a:p>
          <a:endParaRPr lang="tr-TR"/>
        </a:p>
      </dgm:t>
    </dgm:pt>
    <dgm:pt modelId="{B84BCB3C-623F-48A9-85B3-1B09FDC8FCB0}" type="pres">
      <dgm:prSet presAssocID="{93E87826-084D-4390-8C58-5B9CADD65437}" presName="hierRoot2" presStyleCnt="0">
        <dgm:presLayoutVars>
          <dgm:hierBranch val="init"/>
        </dgm:presLayoutVars>
      </dgm:prSet>
      <dgm:spPr/>
    </dgm:pt>
    <dgm:pt modelId="{1FA16841-587B-438A-A5A0-28C4EAB3AC48}" type="pres">
      <dgm:prSet presAssocID="{93E87826-084D-4390-8C58-5B9CADD65437}" presName="rootComposite" presStyleCnt="0"/>
      <dgm:spPr/>
    </dgm:pt>
    <dgm:pt modelId="{15C47E25-04B7-445C-8F35-E301072344AF}" type="pres">
      <dgm:prSet presAssocID="{93E87826-084D-4390-8C58-5B9CADD65437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tr-TR"/>
        </a:p>
      </dgm:t>
    </dgm:pt>
    <dgm:pt modelId="{D9607E49-D8CC-4623-9047-3EE884D97A32}" type="pres">
      <dgm:prSet presAssocID="{93E87826-084D-4390-8C58-5B9CADD65437}" presName="rootConnector" presStyleLbl="node2" presStyleIdx="0" presStyleCnt="2"/>
      <dgm:spPr/>
      <dgm:t>
        <a:bodyPr/>
        <a:lstStyle/>
        <a:p>
          <a:endParaRPr lang="tr-TR"/>
        </a:p>
      </dgm:t>
    </dgm:pt>
    <dgm:pt modelId="{C6620198-84A1-40EC-9B18-22C3ACFE237F}" type="pres">
      <dgm:prSet presAssocID="{93E87826-084D-4390-8C58-5B9CADD65437}" presName="hierChild4" presStyleCnt="0"/>
      <dgm:spPr/>
    </dgm:pt>
    <dgm:pt modelId="{C4B6065A-855C-4661-B447-35D47E06C307}" type="pres">
      <dgm:prSet presAssocID="{93E87826-084D-4390-8C58-5B9CADD65437}" presName="hierChild5" presStyleCnt="0"/>
      <dgm:spPr/>
    </dgm:pt>
    <dgm:pt modelId="{36039405-BBB9-4C2A-BD31-5659E44C2AD0}" type="pres">
      <dgm:prSet presAssocID="{1C9ED18F-477D-4779-A5BA-3A41CF0699B8}" presName="Name37" presStyleLbl="parChTrans1D2" presStyleIdx="1" presStyleCnt="2"/>
      <dgm:spPr/>
      <dgm:t>
        <a:bodyPr/>
        <a:lstStyle/>
        <a:p>
          <a:endParaRPr lang="tr-TR"/>
        </a:p>
      </dgm:t>
    </dgm:pt>
    <dgm:pt modelId="{3337832A-7589-4A58-95D5-CED7FE9EAC94}" type="pres">
      <dgm:prSet presAssocID="{8BB7CC1D-776E-4D6F-AC54-90AED5149F1A}" presName="hierRoot2" presStyleCnt="0">
        <dgm:presLayoutVars>
          <dgm:hierBranch val="init"/>
        </dgm:presLayoutVars>
      </dgm:prSet>
      <dgm:spPr/>
    </dgm:pt>
    <dgm:pt modelId="{689DB9C8-9603-4B95-B7B2-55579564D0AD}" type="pres">
      <dgm:prSet presAssocID="{8BB7CC1D-776E-4D6F-AC54-90AED5149F1A}" presName="rootComposite" presStyleCnt="0"/>
      <dgm:spPr/>
    </dgm:pt>
    <dgm:pt modelId="{01872E95-6242-40C4-8C38-87D8351F665B}" type="pres">
      <dgm:prSet presAssocID="{8BB7CC1D-776E-4D6F-AC54-90AED5149F1A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tr-TR"/>
        </a:p>
      </dgm:t>
    </dgm:pt>
    <dgm:pt modelId="{EC47342D-F071-4922-BB4D-8A8067F9BE9C}" type="pres">
      <dgm:prSet presAssocID="{8BB7CC1D-776E-4D6F-AC54-90AED5149F1A}" presName="rootConnector" presStyleLbl="node2" presStyleIdx="1" presStyleCnt="2"/>
      <dgm:spPr/>
      <dgm:t>
        <a:bodyPr/>
        <a:lstStyle/>
        <a:p>
          <a:endParaRPr lang="tr-TR"/>
        </a:p>
      </dgm:t>
    </dgm:pt>
    <dgm:pt modelId="{DC68B0A8-2E2D-4268-9017-A7AA993E845C}" type="pres">
      <dgm:prSet presAssocID="{8BB7CC1D-776E-4D6F-AC54-90AED5149F1A}" presName="hierChild4" presStyleCnt="0"/>
      <dgm:spPr/>
    </dgm:pt>
    <dgm:pt modelId="{F73CC433-D71E-480F-8B7D-2511B3B544B7}" type="pres">
      <dgm:prSet presAssocID="{8BB7CC1D-776E-4D6F-AC54-90AED5149F1A}" presName="hierChild5" presStyleCnt="0"/>
      <dgm:spPr/>
    </dgm:pt>
    <dgm:pt modelId="{2EF295A4-3E5B-455A-83BB-BA05FB9D954C}" type="pres">
      <dgm:prSet presAssocID="{6B4BE115-ACC0-4D13-B346-571C0108BBBE}" presName="hierChild3" presStyleCnt="0"/>
      <dgm:spPr/>
    </dgm:pt>
  </dgm:ptLst>
  <dgm:cxnLst>
    <dgm:cxn modelId="{E0C7A7E2-C0CD-4450-8BC5-B376AB4132A8}" type="presOf" srcId="{6B4BE115-ACC0-4D13-B346-571C0108BBBE}" destId="{DC613624-018E-4466-9553-75281E52EBA6}" srcOrd="0" destOrd="0" presId="urn:microsoft.com/office/officeart/2005/8/layout/orgChart1"/>
    <dgm:cxn modelId="{88C22734-1697-4F69-8631-9E0ED2A3B262}" type="presOf" srcId="{2F8D0273-4136-4B09-88D0-839EBDC56511}" destId="{20A2282B-946F-4D91-BF0C-9E7F52AC7968}" srcOrd="0" destOrd="0" presId="urn:microsoft.com/office/officeart/2005/8/layout/orgChart1"/>
    <dgm:cxn modelId="{8741ABB3-E0ED-4B7E-B4DE-EA02F6FC2C11}" type="presOf" srcId="{93E87826-084D-4390-8C58-5B9CADD65437}" destId="{15C47E25-04B7-445C-8F35-E301072344AF}" srcOrd="0" destOrd="0" presId="urn:microsoft.com/office/officeart/2005/8/layout/orgChart1"/>
    <dgm:cxn modelId="{B7C99ED1-3C0C-4049-9FA6-EA5B52F5F5E1}" srcId="{6B4BE115-ACC0-4D13-B346-571C0108BBBE}" destId="{8BB7CC1D-776E-4D6F-AC54-90AED5149F1A}" srcOrd="1" destOrd="0" parTransId="{1C9ED18F-477D-4779-A5BA-3A41CF0699B8}" sibTransId="{22B0415A-55D9-4DA0-A942-6DD48EC68E1E}"/>
    <dgm:cxn modelId="{E98FBAB2-D215-4B32-9021-74D4445379D2}" srcId="{6B4BE115-ACC0-4D13-B346-571C0108BBBE}" destId="{93E87826-084D-4390-8C58-5B9CADD65437}" srcOrd="0" destOrd="0" parTransId="{1FC72BEE-C442-423B-9D6C-F50CC783B7A7}" sibTransId="{48C4430A-66B8-4274-94C7-AA6F42936A89}"/>
    <dgm:cxn modelId="{73383903-7E0B-4AB8-AC63-A6838CB52E4C}" type="presOf" srcId="{8BB7CC1D-776E-4D6F-AC54-90AED5149F1A}" destId="{EC47342D-F071-4922-BB4D-8A8067F9BE9C}" srcOrd="1" destOrd="0" presId="urn:microsoft.com/office/officeart/2005/8/layout/orgChart1"/>
    <dgm:cxn modelId="{B6C067D2-9A07-4308-8E6C-AFF77134EC74}" srcId="{2F8D0273-4136-4B09-88D0-839EBDC56511}" destId="{6B4BE115-ACC0-4D13-B346-571C0108BBBE}" srcOrd="0" destOrd="0" parTransId="{EA4EC077-9FE1-4876-A07D-6E7AD7948FAA}" sibTransId="{3A945F3E-3CBB-4563-BEC0-77846E0CA89C}"/>
    <dgm:cxn modelId="{005DE61C-690B-46C3-9B2C-6A4EC3CF188C}" type="presOf" srcId="{8BB7CC1D-776E-4D6F-AC54-90AED5149F1A}" destId="{01872E95-6242-40C4-8C38-87D8351F665B}" srcOrd="0" destOrd="0" presId="urn:microsoft.com/office/officeart/2005/8/layout/orgChart1"/>
    <dgm:cxn modelId="{A63C5691-0CFF-4FBE-BB59-E3664497AAA6}" type="presOf" srcId="{93E87826-084D-4390-8C58-5B9CADD65437}" destId="{D9607E49-D8CC-4623-9047-3EE884D97A32}" srcOrd="1" destOrd="0" presId="urn:microsoft.com/office/officeart/2005/8/layout/orgChart1"/>
    <dgm:cxn modelId="{C1B14D9E-7A55-4E1A-8F47-5B564259A637}" type="presOf" srcId="{1C9ED18F-477D-4779-A5BA-3A41CF0699B8}" destId="{36039405-BBB9-4C2A-BD31-5659E44C2AD0}" srcOrd="0" destOrd="0" presId="urn:microsoft.com/office/officeart/2005/8/layout/orgChart1"/>
    <dgm:cxn modelId="{6710A9B1-3F2A-4688-8DCE-9BC6CA84FA9D}" type="presOf" srcId="{1FC72BEE-C442-423B-9D6C-F50CC783B7A7}" destId="{1C1D919E-3B61-4723-9E17-779CD349A2BE}" srcOrd="0" destOrd="0" presId="urn:microsoft.com/office/officeart/2005/8/layout/orgChart1"/>
    <dgm:cxn modelId="{248520E9-73CF-4EB9-81CE-420E855CB7F8}" type="presOf" srcId="{6B4BE115-ACC0-4D13-B346-571C0108BBBE}" destId="{36537248-7751-4C6E-A623-1DB85E6A3E0E}" srcOrd="1" destOrd="0" presId="urn:microsoft.com/office/officeart/2005/8/layout/orgChart1"/>
    <dgm:cxn modelId="{B7D05144-96D2-4718-9A90-A9DFC92BFD11}" type="presParOf" srcId="{20A2282B-946F-4D91-BF0C-9E7F52AC7968}" destId="{4C5AF020-C78F-4BEB-AC5F-71E7605235B9}" srcOrd="0" destOrd="0" presId="urn:microsoft.com/office/officeart/2005/8/layout/orgChart1"/>
    <dgm:cxn modelId="{2C4F9B62-818A-4E81-AB6F-89B77DA873F3}" type="presParOf" srcId="{4C5AF020-C78F-4BEB-AC5F-71E7605235B9}" destId="{9D9EBF0D-5370-4E40-8246-142116D7AF65}" srcOrd="0" destOrd="0" presId="urn:microsoft.com/office/officeart/2005/8/layout/orgChart1"/>
    <dgm:cxn modelId="{F4364678-1169-4916-AA8A-1B38C95CF6F6}" type="presParOf" srcId="{9D9EBF0D-5370-4E40-8246-142116D7AF65}" destId="{DC613624-018E-4466-9553-75281E52EBA6}" srcOrd="0" destOrd="0" presId="urn:microsoft.com/office/officeart/2005/8/layout/orgChart1"/>
    <dgm:cxn modelId="{8294C3A3-ACB8-4D6C-954F-A1BC3F1321AF}" type="presParOf" srcId="{9D9EBF0D-5370-4E40-8246-142116D7AF65}" destId="{36537248-7751-4C6E-A623-1DB85E6A3E0E}" srcOrd="1" destOrd="0" presId="urn:microsoft.com/office/officeart/2005/8/layout/orgChart1"/>
    <dgm:cxn modelId="{81CBCC6F-DDE6-403B-B4DC-575C74712373}" type="presParOf" srcId="{4C5AF020-C78F-4BEB-AC5F-71E7605235B9}" destId="{B4F5FBD2-6F4B-4935-9C83-E4D72BD23108}" srcOrd="1" destOrd="0" presId="urn:microsoft.com/office/officeart/2005/8/layout/orgChart1"/>
    <dgm:cxn modelId="{730C06D1-6126-40FE-A31E-4D785F0F0A78}" type="presParOf" srcId="{B4F5FBD2-6F4B-4935-9C83-E4D72BD23108}" destId="{1C1D919E-3B61-4723-9E17-779CD349A2BE}" srcOrd="0" destOrd="0" presId="urn:microsoft.com/office/officeart/2005/8/layout/orgChart1"/>
    <dgm:cxn modelId="{F295EAB6-D429-4BAB-8456-31439EE8A787}" type="presParOf" srcId="{B4F5FBD2-6F4B-4935-9C83-E4D72BD23108}" destId="{B84BCB3C-623F-48A9-85B3-1B09FDC8FCB0}" srcOrd="1" destOrd="0" presId="urn:microsoft.com/office/officeart/2005/8/layout/orgChart1"/>
    <dgm:cxn modelId="{0BF44D5E-3541-4AEE-8C85-3A618937AD4E}" type="presParOf" srcId="{B84BCB3C-623F-48A9-85B3-1B09FDC8FCB0}" destId="{1FA16841-587B-438A-A5A0-28C4EAB3AC48}" srcOrd="0" destOrd="0" presId="urn:microsoft.com/office/officeart/2005/8/layout/orgChart1"/>
    <dgm:cxn modelId="{EE082004-4B92-42EF-92B1-18433B5708E0}" type="presParOf" srcId="{1FA16841-587B-438A-A5A0-28C4EAB3AC48}" destId="{15C47E25-04B7-445C-8F35-E301072344AF}" srcOrd="0" destOrd="0" presId="urn:microsoft.com/office/officeart/2005/8/layout/orgChart1"/>
    <dgm:cxn modelId="{AFABFEF0-D43A-4CD3-95CC-6E1333A0870A}" type="presParOf" srcId="{1FA16841-587B-438A-A5A0-28C4EAB3AC48}" destId="{D9607E49-D8CC-4623-9047-3EE884D97A32}" srcOrd="1" destOrd="0" presId="urn:microsoft.com/office/officeart/2005/8/layout/orgChart1"/>
    <dgm:cxn modelId="{B200C19E-6ABB-4FE5-B0C2-F9E07F478067}" type="presParOf" srcId="{B84BCB3C-623F-48A9-85B3-1B09FDC8FCB0}" destId="{C6620198-84A1-40EC-9B18-22C3ACFE237F}" srcOrd="1" destOrd="0" presId="urn:microsoft.com/office/officeart/2005/8/layout/orgChart1"/>
    <dgm:cxn modelId="{FC066ECF-8C31-4080-B29B-CC534679C59E}" type="presParOf" srcId="{B84BCB3C-623F-48A9-85B3-1B09FDC8FCB0}" destId="{C4B6065A-855C-4661-B447-35D47E06C307}" srcOrd="2" destOrd="0" presId="urn:microsoft.com/office/officeart/2005/8/layout/orgChart1"/>
    <dgm:cxn modelId="{B44499B7-2254-4519-B27A-C82184B60D75}" type="presParOf" srcId="{B4F5FBD2-6F4B-4935-9C83-E4D72BD23108}" destId="{36039405-BBB9-4C2A-BD31-5659E44C2AD0}" srcOrd="2" destOrd="0" presId="urn:microsoft.com/office/officeart/2005/8/layout/orgChart1"/>
    <dgm:cxn modelId="{23E5C2A7-7658-4661-9420-FE193C5A66BB}" type="presParOf" srcId="{B4F5FBD2-6F4B-4935-9C83-E4D72BD23108}" destId="{3337832A-7589-4A58-95D5-CED7FE9EAC94}" srcOrd="3" destOrd="0" presId="urn:microsoft.com/office/officeart/2005/8/layout/orgChart1"/>
    <dgm:cxn modelId="{F85DC6FC-4993-4D0F-85A0-9F6C2449E2BD}" type="presParOf" srcId="{3337832A-7589-4A58-95D5-CED7FE9EAC94}" destId="{689DB9C8-9603-4B95-B7B2-55579564D0AD}" srcOrd="0" destOrd="0" presId="urn:microsoft.com/office/officeart/2005/8/layout/orgChart1"/>
    <dgm:cxn modelId="{5421473D-305B-4A7A-AEE5-AFEA992DDFE8}" type="presParOf" srcId="{689DB9C8-9603-4B95-B7B2-55579564D0AD}" destId="{01872E95-6242-40C4-8C38-87D8351F665B}" srcOrd="0" destOrd="0" presId="urn:microsoft.com/office/officeart/2005/8/layout/orgChart1"/>
    <dgm:cxn modelId="{7D3D4DB5-60B7-4D0E-BBA0-3479B8901B61}" type="presParOf" srcId="{689DB9C8-9603-4B95-B7B2-55579564D0AD}" destId="{EC47342D-F071-4922-BB4D-8A8067F9BE9C}" srcOrd="1" destOrd="0" presId="urn:microsoft.com/office/officeart/2005/8/layout/orgChart1"/>
    <dgm:cxn modelId="{46891BE0-C982-45BA-BCAE-C1805929899A}" type="presParOf" srcId="{3337832A-7589-4A58-95D5-CED7FE9EAC94}" destId="{DC68B0A8-2E2D-4268-9017-A7AA993E845C}" srcOrd="1" destOrd="0" presId="urn:microsoft.com/office/officeart/2005/8/layout/orgChart1"/>
    <dgm:cxn modelId="{8E63B587-545A-4D09-9D41-F12F93432182}" type="presParOf" srcId="{3337832A-7589-4A58-95D5-CED7FE9EAC94}" destId="{F73CC433-D71E-480F-8B7D-2511B3B544B7}" srcOrd="2" destOrd="0" presId="urn:microsoft.com/office/officeart/2005/8/layout/orgChart1"/>
    <dgm:cxn modelId="{6A7C3A51-A6BF-41FD-96B8-1D1196ABBA56}" type="presParOf" srcId="{4C5AF020-C78F-4BEB-AC5F-71E7605235B9}" destId="{2EF295A4-3E5B-455A-83BB-BA05FB9D954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1EDC96F-00FA-49F8-BEAB-23F1311090CF}">
      <dsp:nvSpPr>
        <dsp:cNvPr id="0" name=""/>
        <dsp:cNvSpPr/>
      </dsp:nvSpPr>
      <dsp:spPr>
        <a:xfrm>
          <a:off x="3933054" y="1523541"/>
          <a:ext cx="2996841" cy="938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2458"/>
              </a:lnTo>
              <a:lnTo>
                <a:pt x="2996841" y="762458"/>
              </a:lnTo>
              <a:lnTo>
                <a:pt x="2996841" y="93853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2647D2-9036-4BAC-B7FE-7DC2EABB48CB}">
      <dsp:nvSpPr>
        <dsp:cNvPr id="0" name=""/>
        <dsp:cNvSpPr/>
      </dsp:nvSpPr>
      <dsp:spPr>
        <a:xfrm>
          <a:off x="3933054" y="1523541"/>
          <a:ext cx="967710" cy="938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2458"/>
              </a:lnTo>
              <a:lnTo>
                <a:pt x="967710" y="762458"/>
              </a:lnTo>
              <a:lnTo>
                <a:pt x="967710" y="93853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08205-104C-4B88-9934-9E5FE30A7D31}">
      <dsp:nvSpPr>
        <dsp:cNvPr id="0" name=""/>
        <dsp:cNvSpPr/>
      </dsp:nvSpPr>
      <dsp:spPr>
        <a:xfrm>
          <a:off x="2871634" y="1523541"/>
          <a:ext cx="1061419" cy="938539"/>
        </a:xfrm>
        <a:custGeom>
          <a:avLst/>
          <a:gdLst/>
          <a:ahLst/>
          <a:cxnLst/>
          <a:rect l="0" t="0" r="0" b="0"/>
          <a:pathLst>
            <a:path>
              <a:moveTo>
                <a:pt x="1061419" y="0"/>
              </a:moveTo>
              <a:lnTo>
                <a:pt x="1061419" y="762458"/>
              </a:lnTo>
              <a:lnTo>
                <a:pt x="0" y="762458"/>
              </a:lnTo>
              <a:lnTo>
                <a:pt x="0" y="93853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1789A7-6679-497B-8160-98767426D34A}">
      <dsp:nvSpPr>
        <dsp:cNvPr id="0" name=""/>
        <dsp:cNvSpPr/>
      </dsp:nvSpPr>
      <dsp:spPr>
        <a:xfrm>
          <a:off x="842504" y="1523541"/>
          <a:ext cx="3090550" cy="938539"/>
        </a:xfrm>
        <a:custGeom>
          <a:avLst/>
          <a:gdLst/>
          <a:ahLst/>
          <a:cxnLst/>
          <a:rect l="0" t="0" r="0" b="0"/>
          <a:pathLst>
            <a:path>
              <a:moveTo>
                <a:pt x="3090550" y="0"/>
              </a:moveTo>
              <a:lnTo>
                <a:pt x="3090550" y="762458"/>
              </a:lnTo>
              <a:lnTo>
                <a:pt x="0" y="762458"/>
              </a:lnTo>
              <a:lnTo>
                <a:pt x="0" y="93853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30A8B9-C099-42D2-AEEE-F310B92CA4F0}">
      <dsp:nvSpPr>
        <dsp:cNvPr id="0" name=""/>
        <dsp:cNvSpPr/>
      </dsp:nvSpPr>
      <dsp:spPr>
        <a:xfrm>
          <a:off x="2649486" y="685057"/>
          <a:ext cx="2567135" cy="8384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kern="1200" dirty="0" smtClean="0"/>
            <a:t>FOSFORİLASYON</a:t>
          </a:r>
          <a:endParaRPr lang="tr-TR" sz="2000" kern="1200" dirty="0"/>
        </a:p>
      </dsp:txBody>
      <dsp:txXfrm>
        <a:off x="2649486" y="685057"/>
        <a:ext cx="2567135" cy="838483"/>
      </dsp:txXfrm>
    </dsp:sp>
    <dsp:sp modelId="{E642D141-3B91-41C2-9A4A-E2C76CBB738A}">
      <dsp:nvSpPr>
        <dsp:cNvPr id="0" name=""/>
        <dsp:cNvSpPr/>
      </dsp:nvSpPr>
      <dsp:spPr>
        <a:xfrm>
          <a:off x="4020" y="2462081"/>
          <a:ext cx="1676967" cy="838483"/>
        </a:xfrm>
        <a:prstGeom prst="rect">
          <a:avLst/>
        </a:prstGeom>
        <a:solidFill>
          <a:schemeClr val="accent3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SUBSTRAT DÜZEYDE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FOSFORİLASYON</a:t>
          </a:r>
          <a:endParaRPr lang="tr-TR" sz="1400" kern="1200" dirty="0"/>
        </a:p>
      </dsp:txBody>
      <dsp:txXfrm>
        <a:off x="4020" y="2462081"/>
        <a:ext cx="1676967" cy="838483"/>
      </dsp:txXfrm>
    </dsp:sp>
    <dsp:sp modelId="{0AAF9A2A-C3F3-4837-93FE-E4D08B308CA7}">
      <dsp:nvSpPr>
        <dsp:cNvPr id="0" name=""/>
        <dsp:cNvSpPr/>
      </dsp:nvSpPr>
      <dsp:spPr>
        <a:xfrm>
          <a:off x="2033151" y="2462081"/>
          <a:ext cx="1676967" cy="838483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OKSİDATİF FOSFORİLASYON</a:t>
          </a:r>
          <a:endParaRPr lang="tr-TR" sz="1400" kern="1200" dirty="0"/>
        </a:p>
      </dsp:txBody>
      <dsp:txXfrm>
        <a:off x="2033151" y="2462081"/>
        <a:ext cx="1676967" cy="838483"/>
      </dsp:txXfrm>
    </dsp:sp>
    <dsp:sp modelId="{53337F79-0FA3-4CF1-8139-1E95F25B727C}">
      <dsp:nvSpPr>
        <dsp:cNvPr id="0" name=""/>
        <dsp:cNvSpPr/>
      </dsp:nvSpPr>
      <dsp:spPr>
        <a:xfrm>
          <a:off x="4062281" y="2462081"/>
          <a:ext cx="1676967" cy="838483"/>
        </a:xfrm>
        <a:prstGeom prst="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FOTO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FOSFORİLASYON</a:t>
          </a:r>
          <a:endParaRPr lang="tr-TR" sz="1400" kern="1200" dirty="0"/>
        </a:p>
      </dsp:txBody>
      <dsp:txXfrm>
        <a:off x="4062281" y="2462081"/>
        <a:ext cx="1676967" cy="838483"/>
      </dsp:txXfrm>
    </dsp:sp>
    <dsp:sp modelId="{959962EE-835D-4B46-A641-102337611A59}">
      <dsp:nvSpPr>
        <dsp:cNvPr id="0" name=""/>
        <dsp:cNvSpPr/>
      </dsp:nvSpPr>
      <dsp:spPr>
        <a:xfrm>
          <a:off x="6091412" y="2462081"/>
          <a:ext cx="1676967" cy="838483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KEMO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FOSFORİLASYON</a:t>
          </a:r>
          <a:endParaRPr lang="tr-TR" sz="1400" kern="1200" dirty="0"/>
        </a:p>
      </dsp:txBody>
      <dsp:txXfrm>
        <a:off x="6091412" y="2462081"/>
        <a:ext cx="1676967" cy="838483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Üstbilgi Yer Tutucusu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5A7981-A747-4BFA-BC88-9C7F45EF8E5A}" type="datetimeFigureOut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Slayt Görüntüsü Yer Tutucusu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4 Not Yer Tutucusu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D44DFF-CE6F-43E8-A0B1-106EA2A19F19}" type="slidenum">
              <a:rPr lang="tr-TR" smtClean="0"/>
              <a:pPr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EBAB7E-95FC-4E00-868A-FEC809AAB1B8}" type="slidenum">
              <a:rPr lang="en-US"/>
              <a:pPr/>
              <a:t>3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tr-TR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B2ADFD-6D78-4AFF-A1A4-0F50E3D249A7}" type="slidenum">
              <a:rPr lang="en-US"/>
              <a:pPr/>
              <a:t>63</a:t>
            </a:fld>
            <a:endParaRPr lang="en-US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9896C-366D-42F7-8F13-9C7264A252F7}" type="slidenum">
              <a:rPr lang="en-US"/>
              <a:pPr/>
              <a:t>69</a:t>
            </a:fld>
            <a:endParaRPr lang="en-US"/>
          </a:p>
        </p:txBody>
      </p:sp>
      <p:sp>
        <p:nvSpPr>
          <p:cNvPr id="17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C926F8-2965-4142-AF61-7C9D4EAFE07C}" type="slidenum">
              <a:rPr lang="en-US"/>
              <a:pPr/>
              <a:t>9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tr-TR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E19A23-FBDA-486B-AC9B-534EB37809A8}" type="slidenum">
              <a:rPr lang="en-US"/>
              <a:pPr/>
              <a:t>10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tr-TR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602519-769B-47D9-95FC-32EC5B7912E4}" type="slidenum">
              <a:rPr lang="en-US"/>
              <a:pPr/>
              <a:t>11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tr-TR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00D7DB-75C3-46F5-A449-383EE9DDD5A8}" type="slidenum">
              <a:rPr lang="en-US"/>
              <a:pPr/>
              <a:t>12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tr-TR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3A0017-1555-4E2D-AC44-3F1891CA2EF2}" type="slidenum">
              <a:rPr lang="en-US"/>
              <a:pPr/>
              <a:t>13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tr-TR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D44DFF-CE6F-43E8-A0B1-106EA2A19F19}" type="slidenum">
              <a:rPr lang="tr-TR" smtClean="0"/>
              <a:pPr/>
              <a:t>52</a:t>
            </a:fld>
            <a:endParaRPr lang="tr-T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9B7A6E-09E3-4E0E-AFFB-79E9DF6A3C10}" type="slidenum">
              <a:rPr lang="en-US"/>
              <a:pPr/>
              <a:t>55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405918-0CB5-4577-A6C1-3F04BC1EB578}" type="slidenum">
              <a:rPr lang="en-US"/>
              <a:pPr/>
              <a:t>56</a:t>
            </a:fld>
            <a:endParaRPr lang="en-US"/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 Dikdörtgen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12 Yuvarlatılmış Dikdörtgen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Alt Başlık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tr-TR" smtClean="0"/>
              <a:t>Asıl alt başlık stilini düzenlemek için tıklatın</a:t>
            </a:r>
            <a:endParaRPr kumimoji="0" lang="en-US"/>
          </a:p>
        </p:txBody>
      </p:sp>
      <p:sp>
        <p:nvSpPr>
          <p:cNvPr id="28" name="27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205F8-1AFF-4F7C-9270-200ED501463E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17" name="16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29" name="2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FE72857F-FBC9-4C20-BBBF-8A7ABF9A0C47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7" name="6 Dikdörtgen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Dikdörtgen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Dikdörtgen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Başlık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76C45-C2A6-482B-A43A-F4BF9FE436D1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E3C0D-6F35-4D27-AF28-4405DFE883AF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r-T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Cmassengale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75D619C-99EB-433E-855F-EF2A9021672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8" name="7 İçerik Yer Tutucusu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bilgisi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Dikdörtgen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9 Yuvarlatılmış Dikdörtgen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E3F11-3353-45E3-AA87-750E9D0B5DF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7" name="6 Dikdörtgen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Dikdörtgen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Dikdörtgen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FE72857F-FBC9-4C20-BBBF-8A7ABF9A0C47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FB7C1-922D-420C-A7F8-3C2F05F662C8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9" name="8 İçerik Yer Tutucusu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11" name="10 İçerik Yer Tutucusu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78940-15E2-41CC-A717-34919158983B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1" name="10 İçerik Yer Tutucusu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13" name="12 İçerik Yer Tutucusu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2597A-3CAD-449A-B40D-1625BCE4728A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A01FE-EF4A-4850-A177-3D2552B486AA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Dikdörtgen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8 Yuvarlatılmış Dikdörtgen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Metin Yer Tutucusu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A52B2-40D9-4F98-8074-4568C79FCF47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1" name="10 İçerik Yer Tutucusu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729B8-BCF7-4957-A7EE-0965D3E9B2EE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FE72857F-FBC9-4C20-BBBF-8A7ABF9A0C47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1" name="10 Dikdörtgen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Dikdörtgen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Dikdörtgen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tr-TR" smtClean="0"/>
              <a:t>Resim eklemek için simgeyi tıklatın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Dikdörtgen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7 Yuvarlatılmış Dikdörtgen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21 Başlık Yer Tutucusu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13" name="12 Metin Yer Tutucusu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  <a:p>
            <a:pPr lvl="1" eaLnBrk="1" latinLnBrk="0" hangingPunct="1"/>
            <a:r>
              <a:rPr kumimoji="0" lang="tr-TR" smtClean="0"/>
              <a:t>İkinci düzey</a:t>
            </a:r>
          </a:p>
          <a:p>
            <a:pPr lvl="2" eaLnBrk="1" latinLnBrk="0" hangingPunct="1"/>
            <a:r>
              <a:rPr kumimoji="0" lang="tr-TR" smtClean="0"/>
              <a:t>Üçüncü düzey</a:t>
            </a:r>
          </a:p>
          <a:p>
            <a:pPr lvl="3" eaLnBrk="1" latinLnBrk="0" hangingPunct="1"/>
            <a:r>
              <a:rPr kumimoji="0" lang="tr-TR" smtClean="0"/>
              <a:t>Dördüncü düzey</a:t>
            </a:r>
          </a:p>
          <a:p>
            <a:pPr lvl="4" eaLnBrk="1" latinLnBrk="0" hangingPunct="1"/>
            <a:r>
              <a:rPr kumimoji="0" lang="tr-TR" smtClean="0"/>
              <a:t>Beşinci düzey</a:t>
            </a:r>
            <a:endParaRPr kumimoji="0" lang="en-US"/>
          </a:p>
        </p:txBody>
      </p:sp>
      <p:sp>
        <p:nvSpPr>
          <p:cNvPr id="14" name="13 Veri Yer Tutucusu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6ADE3DC8-33F6-4E41-BD77-F4C38D22307F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23" name="22 Slayt Numarası Yer Tutucusu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FE72857F-FBC9-4C20-BBBF-8A7ABF9A0C47}" type="slidenum">
              <a:rPr lang="tr-TR" smtClean="0"/>
              <a:pPr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7art-screensavers.com/w-files/raindrops-7art-00003Inst.exe" TargetMode="External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hyperlink" Target="http://images.google.com/imgres?imgurl=http://www.msu.edu/user/dru/Fieldnotes/2004/May27/Frogs/images/Poison%20Dart%20Frog%20on%20Banana%20Leaf.jpg&amp;imgrefurl=http://www.msu.edu/user/dru/Fieldnotes/2004/May27/Frogs/pages/Poison%20Dart%20Frog%20on%20Banana%20Leaf.htm&amp;h=450&amp;w=600&amp;sz=29&amp;tbnid=BNbRuUpCul4mcM:&amp;tbnh=99&amp;tbnw=133&amp;hl=en&amp;start=19&amp;prev=/images?q=leaf&amp;svnum=10&amp;hl=en&amp;lr=" TargetMode="External"/><Relationship Id="rId4" Type="http://schemas.openxmlformats.org/officeDocument/2006/relationships/image" Target="../media/image50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 smtClean="0"/>
              <a:t>ATP</a:t>
            </a:r>
          </a:p>
          <a:p>
            <a:r>
              <a:rPr lang="tr-TR" dirty="0" smtClean="0"/>
              <a:t>FOSFORİLASYON ÇEŞİTLERİ</a:t>
            </a:r>
            <a:endParaRPr lang="tr-TR" dirty="0"/>
          </a:p>
        </p:txBody>
      </p:sp>
      <p:sp>
        <p:nvSpPr>
          <p:cNvPr id="2" name="1 Başlık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smtClean="0"/>
              <a:t>CANLILARDA ENERJİ DÖNÜŞÜMLERİ</a:t>
            </a:r>
            <a:endParaRPr lang="tr-TR" dirty="0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E8935-2F3A-4C38-BFA3-C14C7479A3F1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1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81000"/>
            <a:ext cx="8458200" cy="1143000"/>
          </a:xfrm>
        </p:spPr>
        <p:txBody>
          <a:bodyPr/>
          <a:lstStyle/>
          <a:p>
            <a:pPr eaLnBrk="1" hangingPunct="1">
              <a:defRPr/>
            </a:pPr>
            <a:r>
              <a:rPr lang="tr-TR" b="1" dirty="0" smtClean="0"/>
              <a:t>ATP yıkım işinin adı nedir</a:t>
            </a:r>
            <a:r>
              <a:rPr lang="en-US" b="1" dirty="0" smtClean="0"/>
              <a:t>?</a:t>
            </a:r>
          </a:p>
        </p:txBody>
      </p:sp>
      <p:pic>
        <p:nvPicPr>
          <p:cNvPr id="1028" name="Picture 4" descr="option2[1]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1905000"/>
            <a:ext cx="7315200" cy="445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Text Box 6"/>
          <p:cNvSpPr txBox="1">
            <a:spLocks noGrp="1" noChangeArrowheads="1"/>
          </p:cNvSpPr>
          <p:nvPr>
            <p:ph type="body" idx="1"/>
          </p:nvPr>
        </p:nvSpPr>
        <p:spPr>
          <a:xfrm>
            <a:off x="1219200" y="1371600"/>
            <a:ext cx="6019800" cy="685800"/>
          </a:xfrm>
        </p:spPr>
        <p:txBody>
          <a:bodyPr/>
          <a:lstStyle/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b="1" dirty="0" smtClean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</a:t>
            </a:r>
            <a:r>
              <a:rPr lang="tr-TR" b="1" dirty="0" smtClean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İDROLİZ</a:t>
            </a:r>
            <a:r>
              <a:rPr lang="en-US" b="1" dirty="0" smtClean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(H</a:t>
            </a:r>
            <a:r>
              <a:rPr lang="en-US" b="1" baseline="-25000" dirty="0" smtClean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</a:t>
            </a:r>
            <a:r>
              <a:rPr lang="en-US" b="1" dirty="0" smtClean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O)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0" y="3429000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chemeClr val="bg2"/>
                </a:solidFill>
                <a:latin typeface="Arial Black" pitchFamily="34"/>
              </a:rPr>
              <a:t>H</a:t>
            </a:r>
            <a:r>
              <a:rPr lang="en-US" b="1" baseline="-25000">
                <a:solidFill>
                  <a:schemeClr val="bg2"/>
                </a:solidFill>
                <a:latin typeface="Arial Black" pitchFamily="34"/>
              </a:rPr>
              <a:t>2</a:t>
            </a:r>
            <a:r>
              <a:rPr lang="en-US" b="1">
                <a:solidFill>
                  <a:schemeClr val="bg2"/>
                </a:solidFill>
                <a:latin typeface="Arial Black" pitchFamily="34"/>
              </a:rPr>
              <a:t>O</a:t>
            </a:r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3962400"/>
            <a:ext cx="609600" cy="457200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tr-TR"/>
          </a:p>
        </p:txBody>
      </p:sp>
      <p:sp>
        <p:nvSpPr>
          <p:cNvPr id="9223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Copyright </a:t>
            </a:r>
            <a:r>
              <a:rPr lang="tr-TR" dirty="0" err="1" smtClean="0"/>
              <a:t>Tzn</a:t>
            </a:r>
            <a:r>
              <a:rPr lang="tr-TR" dirty="0" smtClean="0"/>
              <a:t> </a:t>
            </a:r>
            <a:r>
              <a:rPr lang="tr-TR" dirty="0" err="1" smtClean="0"/>
              <a:t>Arc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0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 autoUpdateAnimBg="0"/>
      <p:bldP spid="1030" grpId="0" build="p" autoUpdateAnimBg="0"/>
      <p:bldP spid="1031" grpId="0" autoUpdateAnimBg="0"/>
      <p:bldP spid="1032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100</a:t>
            </a:fld>
            <a:endParaRPr lang="tr-TR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590602"/>
            <a:ext cx="5908302" cy="5220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SORULAR</a:t>
            </a:r>
            <a:endParaRPr lang="tr-TR" dirty="0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101</a:t>
            </a:fld>
            <a:endParaRPr lang="tr-TR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2348880"/>
            <a:ext cx="6830049" cy="2625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1619672" y="3861048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2014 LYS</a:t>
            </a:r>
            <a:endParaRPr lang="tr-TR" dirty="0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102</a:t>
            </a:fld>
            <a:endParaRPr lang="tr-TR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48" y="260648"/>
            <a:ext cx="5702167" cy="5995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3347864" y="5877272"/>
            <a:ext cx="216024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2015-LYS</a:t>
            </a:r>
            <a:endParaRPr lang="tr-TR" dirty="0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103</a:t>
            </a:fld>
            <a:endParaRPr lang="tr-TR"/>
          </a:p>
        </p:txBody>
      </p:sp>
      <p:pic>
        <p:nvPicPr>
          <p:cNvPr id="7" name="6 İçerik Yer Tutucusu"/>
          <p:cNvPicPr>
            <a:picLocks noGrp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4674" y="1500466"/>
            <a:ext cx="5463669" cy="488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Dikdörtgen"/>
          <p:cNvSpPr/>
          <p:nvPr/>
        </p:nvSpPr>
        <p:spPr>
          <a:xfrm>
            <a:off x="2339752" y="5877272"/>
            <a:ext cx="237626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8 Oval"/>
          <p:cNvSpPr/>
          <p:nvPr/>
        </p:nvSpPr>
        <p:spPr>
          <a:xfrm>
            <a:off x="2339752" y="4293096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104</a:t>
            </a:fld>
            <a:endParaRPr lang="tr-TR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364807"/>
            <a:ext cx="6048672" cy="5998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1331640" y="5949280"/>
            <a:ext cx="360040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105</a:t>
            </a:fld>
            <a:endParaRPr lang="tr-TR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292678"/>
            <a:ext cx="6055568" cy="417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1403648" y="4293096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106</a:t>
            </a:fld>
            <a:endParaRPr lang="tr-TR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5478" y="1196752"/>
            <a:ext cx="7412522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1115616" y="3140968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1999 ÖSS</a:t>
            </a:r>
            <a:endParaRPr lang="tr-TR" dirty="0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107</a:t>
            </a:fld>
            <a:endParaRPr lang="tr-TR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295006"/>
            <a:ext cx="8352928" cy="523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3347864" y="4581128"/>
            <a:ext cx="288032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1999 ÖSSİP</a:t>
            </a:r>
            <a:endParaRPr lang="tr-TR" dirty="0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108</a:t>
            </a:fld>
            <a:endParaRPr lang="tr-TR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772816"/>
            <a:ext cx="7772400" cy="4104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5004048" y="5301208"/>
            <a:ext cx="360040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109</a:t>
            </a:fld>
            <a:endParaRPr lang="tr-TR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360143"/>
            <a:ext cx="5400600" cy="6145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2051720" y="443711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tr-TR" b="1" dirty="0" smtClean="0"/>
              <a:t>Bu Nasıl Gerçekleşir</a:t>
            </a:r>
            <a:r>
              <a:rPr lang="en-US" b="1" dirty="0" smtClean="0"/>
              <a:t>?</a:t>
            </a:r>
          </a:p>
        </p:txBody>
      </p:sp>
      <p:pic>
        <p:nvPicPr>
          <p:cNvPr id="39942" name="Picture 6" descr="bd13684_"/>
          <p:cNvPicPr>
            <a:picLocks noGrp="1" noChangeAspect="1" noChangeArrowheads="1" noCrop="1"/>
          </p:cNvPicPr>
          <p:nvPr>
            <p:ph type="clipArt" sz="half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381000" y="1447800"/>
            <a:ext cx="2590800" cy="4114800"/>
          </a:xfrm>
          <a:noFill/>
        </p:spPr>
      </p:pic>
      <p:sp>
        <p:nvSpPr>
          <p:cNvPr id="39947" name="WordArt 11"/>
          <p:cNvSpPr>
            <a:spLocks noChangeArrowheads="1" noChangeShapeType="1" noTextEdit="1"/>
          </p:cNvSpPr>
          <p:nvPr/>
        </p:nvSpPr>
        <p:spPr bwMode="auto">
          <a:xfrm>
            <a:off x="304800" y="5791200"/>
            <a:ext cx="2209800" cy="6477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tr-TR" sz="3600" kern="10" dirty="0" err="1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Comic Sans MS"/>
              </a:rPr>
              <a:t>ATPaz</a:t>
            </a:r>
            <a:endParaRPr lang="tr-TR" sz="3600" kern="1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latin typeface="Comic Sans MS"/>
            </a:endParaRPr>
          </a:p>
        </p:txBody>
      </p:sp>
      <p:pic>
        <p:nvPicPr>
          <p:cNvPr id="39952" name="Picture 16" descr="Copy of C7_atp_2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6600" y="1524000"/>
            <a:ext cx="5181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53" name="Text Box 17"/>
          <p:cNvSpPr txBox="1">
            <a:spLocks noChangeArrowheads="1"/>
          </p:cNvSpPr>
          <p:nvPr/>
        </p:nvSpPr>
        <p:spPr bwMode="auto">
          <a:xfrm>
            <a:off x="228600" y="1752600"/>
            <a:ext cx="2743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tr-TR" sz="3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Bir Enzim</a:t>
            </a:r>
            <a:r>
              <a:rPr lang="en-US" sz="3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!</a:t>
            </a:r>
            <a:endParaRPr lang="en-US" sz="36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247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Copyright </a:t>
            </a:r>
            <a:r>
              <a:rPr lang="tr-TR" dirty="0" err="1" smtClean="0"/>
              <a:t>Tzn</a:t>
            </a:r>
            <a:r>
              <a:rPr lang="tr-TR" dirty="0" smtClean="0"/>
              <a:t> </a:t>
            </a:r>
            <a:r>
              <a:rPr lang="tr-TR" dirty="0" err="1" smtClean="0"/>
              <a:t>Arc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39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9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9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39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8" grpId="0" autoUpdateAnimBg="0"/>
      <p:bldP spid="39947" grpId="0" animBg="1"/>
      <p:bldP spid="39953" grpId="0" autoUpdateAnimBg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2001 ÖSS</a:t>
            </a:r>
            <a:endParaRPr lang="tr-TR" dirty="0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110</a:t>
            </a:fld>
            <a:endParaRPr lang="tr-TR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412776"/>
            <a:ext cx="7772400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Oval"/>
          <p:cNvSpPr/>
          <p:nvPr/>
        </p:nvSpPr>
        <p:spPr>
          <a:xfrm>
            <a:off x="3635896" y="4365104"/>
            <a:ext cx="216024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111</a:t>
            </a:fld>
            <a:endParaRPr lang="tr-TR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107148"/>
            <a:ext cx="7056783" cy="3936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1331640" y="3933056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112</a:t>
            </a:fld>
            <a:endParaRPr lang="tr-TR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344998"/>
            <a:ext cx="6336704" cy="5422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1547664" y="4437112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113</a:t>
            </a:fld>
            <a:endParaRPr lang="tr-TR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509132"/>
            <a:ext cx="6239595" cy="580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2699792" y="5949280"/>
            <a:ext cx="216024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114</a:t>
            </a:fld>
            <a:endParaRPr lang="tr-TR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874" y="770976"/>
            <a:ext cx="7337518" cy="4348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899592" y="2924944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115</a:t>
            </a:fld>
            <a:endParaRPr lang="tr-TR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7368" y="1317064"/>
            <a:ext cx="7321016" cy="350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755576" y="3933056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116</a:t>
            </a:fld>
            <a:endParaRPr lang="tr-TR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8322" y="1170883"/>
            <a:ext cx="7076085" cy="420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1403648" y="4293096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117</a:t>
            </a:fld>
            <a:endParaRPr lang="tr-TR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025" y="1196160"/>
            <a:ext cx="7417383" cy="3794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5796136" y="4149080"/>
            <a:ext cx="216024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118</a:t>
            </a:fld>
            <a:endParaRPr lang="tr-TR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908720"/>
            <a:ext cx="7363597" cy="4652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5292080" y="5157192"/>
            <a:ext cx="504056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119</a:t>
            </a:fld>
            <a:endParaRPr lang="tr-TR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237583"/>
            <a:ext cx="5400600" cy="6287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3851920" y="587727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tr-TR" b="1" dirty="0" smtClean="0"/>
              <a:t>ATP yeniden nasıl sentezlenir</a:t>
            </a:r>
            <a:r>
              <a:rPr lang="en-US" b="1" dirty="0" smtClean="0"/>
              <a:t>?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7772400" cy="12192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tr-TR" sz="3600" dirty="0" err="1" smtClean="0">
                <a:solidFill>
                  <a:schemeClr val="folHlink"/>
                </a:solidFill>
              </a:rPr>
              <a:t>Defosforilasyon</a:t>
            </a:r>
            <a:r>
              <a:rPr lang="tr-TR" sz="3600" dirty="0" smtClean="0">
                <a:solidFill>
                  <a:schemeClr val="folHlink"/>
                </a:solidFill>
              </a:rPr>
              <a:t> olayı ile…</a:t>
            </a:r>
            <a:endParaRPr lang="en-US" sz="3600" dirty="0" smtClean="0">
              <a:solidFill>
                <a:schemeClr val="folHlink"/>
              </a:solidFill>
            </a:endParaRPr>
          </a:p>
        </p:txBody>
      </p:sp>
      <p:pic>
        <p:nvPicPr>
          <p:cNvPr id="40966" name="Picture 6" descr="equil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0" y="2819400"/>
            <a:ext cx="3173413" cy="38100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</p:pic>
      <p:sp>
        <p:nvSpPr>
          <p:cNvPr id="40967" name="Text Box 7"/>
          <p:cNvSpPr txBox="1">
            <a:spLocks noChangeArrowheads="1"/>
          </p:cNvSpPr>
          <p:nvPr/>
        </p:nvSpPr>
        <p:spPr bwMode="auto">
          <a:xfrm>
            <a:off x="838200" y="3276600"/>
            <a:ext cx="43434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tr-TR" sz="3600" dirty="0" smtClean="0">
                <a:solidFill>
                  <a:schemeClr val="folHlink"/>
                </a:solidFill>
              </a:rPr>
              <a:t>Başka bir enzim kullanılır</a:t>
            </a:r>
            <a:endParaRPr lang="en-US" sz="3600" dirty="0">
              <a:solidFill>
                <a:schemeClr val="folHlink"/>
              </a:solidFill>
            </a:endParaRPr>
          </a:p>
        </p:txBody>
      </p:sp>
      <p:sp>
        <p:nvSpPr>
          <p:cNvPr id="40968" name="Text Box 8"/>
          <p:cNvSpPr txBox="1">
            <a:spLocks noChangeArrowheads="1"/>
          </p:cNvSpPr>
          <p:nvPr/>
        </p:nvSpPr>
        <p:spPr bwMode="auto">
          <a:xfrm>
            <a:off x="838200" y="4953000"/>
            <a:ext cx="4191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3600" dirty="0">
                <a:solidFill>
                  <a:schemeClr val="folHlink"/>
                </a:solidFill>
              </a:rPr>
              <a:t>ATP </a:t>
            </a:r>
            <a:r>
              <a:rPr lang="en-US" sz="3600" dirty="0" smtClean="0">
                <a:solidFill>
                  <a:schemeClr val="folHlink"/>
                </a:solidFill>
              </a:rPr>
              <a:t>S</a:t>
            </a:r>
            <a:r>
              <a:rPr lang="tr-TR" sz="3600" dirty="0" err="1" smtClean="0">
                <a:solidFill>
                  <a:schemeClr val="folHlink"/>
                </a:solidFill>
              </a:rPr>
              <a:t>entetaz</a:t>
            </a:r>
            <a:endParaRPr lang="en-US" sz="3600" dirty="0">
              <a:solidFill>
                <a:schemeClr val="folHlink"/>
              </a:solidFill>
            </a:endParaRPr>
          </a:p>
        </p:txBody>
      </p:sp>
      <p:sp>
        <p:nvSpPr>
          <p:cNvPr id="11271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Copyright </a:t>
            </a:r>
            <a:r>
              <a:rPr lang="tr-TR" dirty="0" err="1" smtClean="0"/>
              <a:t>Tzn</a:t>
            </a:r>
            <a:r>
              <a:rPr lang="tr-TR" dirty="0" smtClean="0"/>
              <a:t> </a:t>
            </a:r>
            <a:r>
              <a:rPr lang="tr-TR" dirty="0" err="1" smtClean="0"/>
              <a:t>Arc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9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9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9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9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0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2" grpId="0" autoUpdateAnimBg="0"/>
      <p:bldP spid="40963" grpId="0" build="p" autoUpdateAnimBg="0"/>
      <p:bldP spid="40967" grpId="0" autoUpdateAnimBg="0"/>
      <p:bldP spid="40968" grpId="0" autoUpdateAnimBg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120</a:t>
            </a:fld>
            <a:endParaRPr lang="tr-TR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332061"/>
            <a:ext cx="4968551" cy="6148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5508104" y="5733256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121</a:t>
            </a:fld>
            <a:endParaRPr lang="tr-TR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268761"/>
            <a:ext cx="6647512" cy="3836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3563888" y="4149080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122</a:t>
            </a:fld>
            <a:endParaRPr lang="tr-TR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381524"/>
            <a:ext cx="6624736" cy="4147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5292080" y="5085184"/>
            <a:ext cx="28803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123</a:t>
            </a:fld>
            <a:endParaRPr lang="tr-TR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255932"/>
            <a:ext cx="6120680" cy="4035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5580112" y="4509120"/>
            <a:ext cx="504056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124</a:t>
            </a:fld>
            <a:endParaRPr lang="tr-TR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0948" y="707891"/>
            <a:ext cx="6685427" cy="4668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2699792" y="4797152"/>
            <a:ext cx="28803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4800" b="1" dirty="0" smtClean="0"/>
              <a:t>ADP-ATP </a:t>
            </a:r>
            <a:r>
              <a:rPr lang="tr-TR" sz="4800" b="1" dirty="0" smtClean="0"/>
              <a:t>Döngüsü</a:t>
            </a:r>
            <a:endParaRPr lang="en-US" sz="4800" b="1" dirty="0" smtClean="0"/>
          </a:p>
        </p:txBody>
      </p:sp>
      <p:pic>
        <p:nvPicPr>
          <p:cNvPr id="44035" name="Picture 3" descr="ATP-ADP Cycl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1828800"/>
            <a:ext cx="48768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40" name="Text Box 8"/>
          <p:cNvSpPr txBox="1">
            <a:spLocks noChangeArrowheads="1"/>
          </p:cNvSpPr>
          <p:nvPr/>
        </p:nvSpPr>
        <p:spPr bwMode="auto">
          <a:xfrm>
            <a:off x="304800" y="3048000"/>
            <a:ext cx="2209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3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ATP-a</a:t>
            </a:r>
            <a:r>
              <a:rPr lang="tr-TR" sz="3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z</a:t>
            </a:r>
            <a:endParaRPr lang="en-US" sz="36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4041" name="Line 9"/>
          <p:cNvSpPr>
            <a:spLocks noChangeShapeType="1"/>
          </p:cNvSpPr>
          <p:nvPr/>
        </p:nvSpPr>
        <p:spPr bwMode="auto">
          <a:xfrm flipV="1">
            <a:off x="1676400" y="2057400"/>
            <a:ext cx="1905000" cy="11430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tr-TR"/>
          </a:p>
        </p:txBody>
      </p:sp>
      <p:sp>
        <p:nvSpPr>
          <p:cNvPr id="44042" name="Text Box 10"/>
          <p:cNvSpPr txBox="1">
            <a:spLocks noChangeArrowheads="1"/>
          </p:cNvSpPr>
          <p:nvPr/>
        </p:nvSpPr>
        <p:spPr bwMode="auto">
          <a:xfrm>
            <a:off x="6400800" y="2667000"/>
            <a:ext cx="2743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3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ATP </a:t>
            </a:r>
            <a:r>
              <a:rPr lang="en-US" sz="3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</a:t>
            </a:r>
            <a:r>
              <a:rPr lang="tr-TR" sz="36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entetaz</a:t>
            </a:r>
            <a:endParaRPr lang="en-US" sz="36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4043" name="Line 11"/>
          <p:cNvSpPr>
            <a:spLocks noChangeShapeType="1"/>
          </p:cNvSpPr>
          <p:nvPr/>
        </p:nvSpPr>
        <p:spPr bwMode="auto">
          <a:xfrm flipH="1">
            <a:off x="4724400" y="3810000"/>
            <a:ext cx="2057400" cy="914400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tr-TR"/>
          </a:p>
        </p:txBody>
      </p:sp>
      <p:sp>
        <p:nvSpPr>
          <p:cNvPr id="44044" name="Line 12"/>
          <p:cNvSpPr>
            <a:spLocks noChangeShapeType="1"/>
          </p:cNvSpPr>
          <p:nvPr/>
        </p:nvSpPr>
        <p:spPr bwMode="auto">
          <a:xfrm flipH="1">
            <a:off x="3657600" y="3810000"/>
            <a:ext cx="3048000" cy="1676400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tr-TR"/>
          </a:p>
        </p:txBody>
      </p:sp>
      <p:sp>
        <p:nvSpPr>
          <p:cNvPr id="12297" name="Footer Placeholder 10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Copyright </a:t>
            </a:r>
            <a:r>
              <a:rPr lang="tr-TR" dirty="0" err="1" smtClean="0"/>
              <a:t>Tzn</a:t>
            </a:r>
            <a:r>
              <a:rPr lang="tr-TR" dirty="0" smtClean="0"/>
              <a:t> </a:t>
            </a:r>
            <a:r>
              <a:rPr lang="tr-TR" dirty="0" err="1" smtClean="0"/>
              <a:t>Arc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4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0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40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4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4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4" grpId="0" autoUpdateAnimBg="0"/>
      <p:bldP spid="44040" grpId="0" autoUpdateAnimBg="0"/>
      <p:bldP spid="44041" grpId="0" animBg="1"/>
      <p:bldP spid="44042" grpId="0" autoUpdateAnimBg="0"/>
      <p:bldP spid="44043" grpId="0" animBg="1"/>
      <p:bldP spid="4404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FOSFORİLASYON ÇEŞİTLERİ</a:t>
            </a:r>
            <a:endParaRPr lang="tr-TR" dirty="0"/>
          </a:p>
        </p:txBody>
      </p:sp>
      <p:graphicFrame>
        <p:nvGraphicFramePr>
          <p:cNvPr id="4" name="3 İçerik Yer Tutucusu"/>
          <p:cNvGraphicFramePr>
            <a:graphicFrameLocks noGrp="1"/>
          </p:cNvGraphicFramePr>
          <p:nvPr>
            <p:ph sz="quarter" idx="1"/>
          </p:nvPr>
        </p:nvGraphicFramePr>
        <p:xfrm>
          <a:off x="914400" y="1447800"/>
          <a:ext cx="77724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4 Metin kutusu"/>
          <p:cNvSpPr txBox="1"/>
          <p:nvPr/>
        </p:nvSpPr>
        <p:spPr>
          <a:xfrm>
            <a:off x="755576" y="5157192"/>
            <a:ext cx="77048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u="sng" dirty="0" smtClean="0"/>
              <a:t>Tüm canlılar </a:t>
            </a:r>
            <a:r>
              <a:rPr lang="tr-TR" sz="2400" dirty="0" err="1" smtClean="0"/>
              <a:t>substrat</a:t>
            </a:r>
            <a:r>
              <a:rPr lang="tr-TR" sz="2400" dirty="0" smtClean="0"/>
              <a:t> düzeyinde </a:t>
            </a:r>
            <a:r>
              <a:rPr lang="tr-TR" sz="2400" dirty="0" err="1" smtClean="0"/>
              <a:t>fosforilasyon</a:t>
            </a:r>
            <a:r>
              <a:rPr lang="tr-TR" sz="2400" dirty="0" smtClean="0"/>
              <a:t> ile ATP üretir.</a:t>
            </a:r>
          </a:p>
          <a:p>
            <a:r>
              <a:rPr lang="tr-TR" sz="2400" dirty="0" smtClean="0"/>
              <a:t>Dört </a:t>
            </a:r>
            <a:r>
              <a:rPr lang="tr-TR" sz="2400" dirty="0" err="1" smtClean="0"/>
              <a:t>fosforilasyon</a:t>
            </a:r>
            <a:r>
              <a:rPr lang="tr-TR" sz="2400" dirty="0" smtClean="0"/>
              <a:t> çeşidini de bir arada kullanan canlı grubu yoktur!</a:t>
            </a:r>
          </a:p>
          <a:p>
            <a:r>
              <a:rPr lang="tr-TR" sz="2400" dirty="0" err="1" smtClean="0"/>
              <a:t>Kemofosforilasyonu</a:t>
            </a:r>
            <a:r>
              <a:rPr lang="tr-TR" sz="2400" dirty="0" smtClean="0"/>
              <a:t> sadece </a:t>
            </a:r>
            <a:r>
              <a:rPr lang="tr-TR" sz="2400" dirty="0" err="1" smtClean="0"/>
              <a:t>prokaryot</a:t>
            </a:r>
            <a:r>
              <a:rPr lang="tr-TR" sz="2400" dirty="0" smtClean="0"/>
              <a:t> (bakteri-</a:t>
            </a:r>
            <a:r>
              <a:rPr lang="tr-TR" sz="2400" dirty="0" err="1" smtClean="0"/>
              <a:t>arke</a:t>
            </a:r>
            <a:r>
              <a:rPr lang="tr-TR" sz="2400" dirty="0" smtClean="0"/>
              <a:t>) canlılar yapabilir</a:t>
            </a:r>
            <a:r>
              <a:rPr lang="tr-TR" dirty="0" smtClean="0"/>
              <a:t>.</a:t>
            </a:r>
            <a:endParaRPr lang="tr-TR" dirty="0"/>
          </a:p>
        </p:txBody>
      </p:sp>
      <p:sp>
        <p:nvSpPr>
          <p:cNvPr id="6" name="5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54FE-6A69-436A-85CA-2D288EDA0E5E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14</a:t>
            </a:fld>
            <a:endParaRPr lang="tr-TR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FOSFORİLASYON ÇEŞİTLERİ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 smtClean="0"/>
              <a:t>Organik maddelerden enzimler vasıtasıyla ATP sentezlenmesine SDF denir.Hücre sitoplazması ve mitokondride gerçekleşir.</a:t>
            </a:r>
          </a:p>
          <a:p>
            <a:r>
              <a:rPr lang="tr-TR" dirty="0" smtClean="0"/>
              <a:t>Oksijenli solunumda ETS reaksiyonlarından elde edilen ATP sentezine OF denir.</a:t>
            </a:r>
            <a:r>
              <a:rPr lang="tr-TR" dirty="0" err="1" smtClean="0"/>
              <a:t>Prokaryotların</a:t>
            </a:r>
            <a:r>
              <a:rPr lang="tr-TR" dirty="0" smtClean="0"/>
              <a:t> hücre zarında,</a:t>
            </a:r>
            <a:r>
              <a:rPr lang="tr-TR" dirty="0" err="1" smtClean="0"/>
              <a:t>ökaryotların</a:t>
            </a:r>
            <a:r>
              <a:rPr lang="tr-TR" dirty="0" smtClean="0"/>
              <a:t> mitokondri iç zarında gerçekleşir.</a:t>
            </a:r>
          </a:p>
          <a:p>
            <a:r>
              <a:rPr lang="tr-TR" dirty="0" smtClean="0"/>
              <a:t>Işık enerjisi kullanarak ATP sentezlenmesine FF denir.</a:t>
            </a:r>
            <a:r>
              <a:rPr lang="tr-TR" dirty="0" err="1" smtClean="0"/>
              <a:t>Prokaryotlarda</a:t>
            </a:r>
            <a:r>
              <a:rPr lang="tr-TR" dirty="0" smtClean="0"/>
              <a:t> hücre zarında,</a:t>
            </a:r>
            <a:r>
              <a:rPr lang="tr-TR" dirty="0" err="1" smtClean="0"/>
              <a:t>ökaryotlarda</a:t>
            </a:r>
            <a:r>
              <a:rPr lang="tr-TR" dirty="0" smtClean="0"/>
              <a:t> kloroplastların iç zarında gerçekleşir.</a:t>
            </a:r>
          </a:p>
          <a:p>
            <a:r>
              <a:rPr lang="tr-TR" dirty="0" smtClean="0"/>
              <a:t>İnorganik maddelerin oksitlenmesiyle (</a:t>
            </a:r>
            <a:r>
              <a:rPr lang="tr-TR" dirty="0" err="1" smtClean="0"/>
              <a:t>kemosentez</a:t>
            </a:r>
            <a:r>
              <a:rPr lang="tr-TR" dirty="0" smtClean="0"/>
              <a:t> olayında) OF ile ATP sentezlenmesine KF denir.</a:t>
            </a:r>
          </a:p>
          <a:p>
            <a:endParaRPr lang="tr-TR" dirty="0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FD7CD-8B79-4902-A6DB-CF000F18A5B1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15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Hangi </a:t>
            </a:r>
            <a:r>
              <a:rPr lang="tr-TR" dirty="0" err="1" smtClean="0"/>
              <a:t>fosforilasyon</a:t>
            </a:r>
            <a:r>
              <a:rPr lang="tr-TR" dirty="0" smtClean="0"/>
              <a:t> çeşidini yapar?</a:t>
            </a:r>
            <a:endParaRPr lang="tr-TR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0391" y="1447800"/>
            <a:ext cx="6940417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C4B8D-B7C4-473B-970F-C8B6E760C8E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16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Hangi </a:t>
            </a:r>
            <a:r>
              <a:rPr lang="tr-TR" dirty="0" err="1" smtClean="0"/>
              <a:t>fosforilasyon</a:t>
            </a:r>
            <a:r>
              <a:rPr lang="tr-TR" dirty="0" smtClean="0"/>
              <a:t> çeşidini yapar?</a:t>
            </a:r>
            <a:endParaRPr lang="tr-TR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447800"/>
            <a:ext cx="73152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1587-0299-4424-8516-C807E1FA4B28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17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Hangi çeşit </a:t>
            </a:r>
            <a:r>
              <a:rPr lang="tr-TR" dirty="0" err="1" smtClean="0"/>
              <a:t>fosforilasyon</a:t>
            </a:r>
            <a:r>
              <a:rPr lang="tr-TR" dirty="0" smtClean="0"/>
              <a:t>?</a:t>
            </a:r>
            <a:endParaRPr lang="tr-TR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5850" y="1876424"/>
            <a:ext cx="7429500" cy="4216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F0883-997C-49E0-ABFB-132C36281A13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18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Hangi çeşit </a:t>
            </a:r>
            <a:r>
              <a:rPr lang="tr-TR" dirty="0" err="1" smtClean="0"/>
              <a:t>fosforilasyon</a:t>
            </a:r>
            <a:r>
              <a:rPr lang="tr-TR" dirty="0" smtClean="0"/>
              <a:t>?</a:t>
            </a:r>
            <a:endParaRPr lang="tr-TR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628800"/>
            <a:ext cx="6372944" cy="4779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E58B4-D582-4272-B5D7-09021A39153C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19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Canlılarda Enerji Dönüşümleri</a:t>
            </a:r>
            <a:endParaRPr lang="tr-TR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268760"/>
            <a:ext cx="5184493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Metin kutusu"/>
          <p:cNvSpPr txBox="1"/>
          <p:nvPr/>
        </p:nvSpPr>
        <p:spPr>
          <a:xfrm>
            <a:off x="5796136" y="1916832"/>
            <a:ext cx="309634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 err="1" smtClean="0"/>
              <a:t>Prokaryot</a:t>
            </a:r>
            <a:r>
              <a:rPr lang="tr-TR" sz="2800" dirty="0" smtClean="0"/>
              <a:t> canlılar enerji dönüşümlerini sitoplazmada; </a:t>
            </a:r>
            <a:r>
              <a:rPr lang="tr-TR" sz="2800" dirty="0" err="1" smtClean="0"/>
              <a:t>ökaryot</a:t>
            </a:r>
            <a:r>
              <a:rPr lang="tr-TR" sz="2800" dirty="0" smtClean="0"/>
              <a:t> yapılı canlılar sitoplazma ve </a:t>
            </a:r>
            <a:r>
              <a:rPr lang="tr-TR" sz="2800" dirty="0" err="1" smtClean="0"/>
              <a:t>organel</a:t>
            </a:r>
            <a:r>
              <a:rPr lang="tr-TR" sz="2800" dirty="0" smtClean="0"/>
              <a:t> (kloroplast-mitokondri) içinde yaparlar.</a:t>
            </a:r>
            <a:endParaRPr lang="tr-TR" sz="2800" dirty="0"/>
          </a:p>
        </p:txBody>
      </p:sp>
      <p:sp>
        <p:nvSpPr>
          <p:cNvPr id="6" name="5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38DA-A099-42E7-B548-B6E4EBC04EE1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2</a:t>
            </a:fld>
            <a:endParaRPr lang="tr-TR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SORULAR</a:t>
            </a:r>
            <a:endParaRPr lang="tr-TR" dirty="0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20</a:t>
            </a:fld>
            <a:endParaRPr lang="tr-TR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427945"/>
            <a:ext cx="5832648" cy="4649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4067944" y="5085184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21</a:t>
            </a:fld>
            <a:endParaRPr lang="tr-TR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476622"/>
            <a:ext cx="6336704" cy="5543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2339752" y="5373216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22</a:t>
            </a:fld>
            <a:endParaRPr lang="tr-TR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027453"/>
            <a:ext cx="7272808" cy="4682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3491880" y="4797152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23</a:t>
            </a:fld>
            <a:endParaRPr lang="tr-TR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260648"/>
            <a:ext cx="4464496" cy="6325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2483768" y="551723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24</a:t>
            </a:fld>
            <a:endParaRPr lang="tr-TR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500089"/>
            <a:ext cx="5472608" cy="5692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3491880" y="5301208"/>
            <a:ext cx="288032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25</a:t>
            </a:fld>
            <a:endParaRPr lang="tr-TR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0436" y="908719"/>
            <a:ext cx="6639916" cy="4916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1115616" y="3573016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26</a:t>
            </a:fld>
            <a:endParaRPr lang="tr-TR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9996" y="1844824"/>
            <a:ext cx="7426684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1115616" y="3717032"/>
            <a:ext cx="36004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27</a:t>
            </a:fld>
            <a:endParaRPr lang="tr-TR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3226" y="764704"/>
            <a:ext cx="7259174" cy="5544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971600" y="4509120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28</a:t>
            </a:fld>
            <a:endParaRPr lang="tr-TR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2276872"/>
            <a:ext cx="7766956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5004048" y="4005064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29</a:t>
            </a:fld>
            <a:endParaRPr lang="tr-TR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4155" y="1988840"/>
            <a:ext cx="7094229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1043608" y="3501008"/>
            <a:ext cx="288032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5400" b="1" dirty="0" smtClean="0"/>
              <a:t>ATP</a:t>
            </a:r>
            <a:r>
              <a:rPr lang="tr-TR" sz="5400" b="1" dirty="0" smtClean="0"/>
              <a:t> Nedir</a:t>
            </a:r>
            <a:r>
              <a:rPr lang="en-US" sz="5400" b="1" dirty="0" smtClean="0"/>
              <a:t>?</a:t>
            </a:r>
          </a:p>
        </p:txBody>
      </p:sp>
      <p:sp>
        <p:nvSpPr>
          <p:cNvPr id="32775" name="Text Box 7"/>
          <p:cNvSpPr txBox="1">
            <a:spLocks noChangeArrowheads="1"/>
          </p:cNvSpPr>
          <p:nvPr/>
        </p:nvSpPr>
        <p:spPr bwMode="auto">
          <a:xfrm>
            <a:off x="304800" y="2133600"/>
            <a:ext cx="8153400" cy="6413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tr-TR" sz="3600" dirty="0" smtClean="0">
                <a:solidFill>
                  <a:schemeClr val="tx2"/>
                </a:solidFill>
              </a:rPr>
              <a:t>Hücrelerde enerjinin temel kaynağı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2776" name="Text Box 8"/>
          <p:cNvSpPr txBox="1">
            <a:spLocks noChangeArrowheads="1"/>
          </p:cNvSpPr>
          <p:nvPr/>
        </p:nvSpPr>
        <p:spPr bwMode="auto">
          <a:xfrm>
            <a:off x="228600" y="3200400"/>
            <a:ext cx="830580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tr-TR" sz="3600" dirty="0" smtClean="0">
                <a:solidFill>
                  <a:schemeClr val="tx2"/>
                </a:solidFill>
              </a:rPr>
              <a:t>Hücreden hücreye aktarılmaz (hücre zarından geçemez!)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2777" name="Text Box 9"/>
          <p:cNvSpPr txBox="1">
            <a:spLocks noChangeArrowheads="1"/>
          </p:cNvSpPr>
          <p:nvPr/>
        </p:nvSpPr>
        <p:spPr bwMode="auto">
          <a:xfrm>
            <a:off x="457200" y="4495800"/>
            <a:ext cx="8229600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tr-TR" sz="3600" dirty="0" smtClean="0">
                <a:solidFill>
                  <a:schemeClr val="tx2"/>
                </a:solidFill>
              </a:rPr>
              <a:t>Yenilenebilen bir kaynak (depo edilmez)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5126" name="Footer Placeholder 7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tr-TR" dirty="0" err="1" smtClean="0"/>
              <a:t>Copyright</a:t>
            </a:r>
            <a:r>
              <a:rPr lang="tr-TR" dirty="0" smtClean="0"/>
              <a:t> </a:t>
            </a:r>
            <a:r>
              <a:rPr lang="tr-TR" dirty="0" err="1" smtClean="0"/>
              <a:t>Tzn</a:t>
            </a:r>
            <a:r>
              <a:rPr lang="tr-TR" dirty="0" smtClean="0"/>
              <a:t> </a:t>
            </a:r>
            <a:r>
              <a:rPr lang="tr-TR" dirty="0" err="1" smtClean="0"/>
              <a:t>Arc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2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5" grpId="0" animBg="1" autoUpdateAnimBg="0"/>
      <p:bldP spid="32776" grpId="0" animBg="1" autoUpdateAnimBg="0"/>
      <p:bldP spid="32777" grpId="0" animBg="1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30</a:t>
            </a:fld>
            <a:endParaRPr lang="tr-TR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4917" y="1412776"/>
            <a:ext cx="7071044" cy="386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3851920" y="4797152"/>
            <a:ext cx="288032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31</a:t>
            </a:fld>
            <a:endParaRPr lang="tr-TR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3695" y="692696"/>
            <a:ext cx="6510905" cy="5327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1187624" y="5013176"/>
            <a:ext cx="360040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32</a:t>
            </a:fld>
            <a:endParaRPr lang="tr-TR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6844" y="1268760"/>
            <a:ext cx="6919531" cy="4531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1187624" y="4077072"/>
            <a:ext cx="288032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33</a:t>
            </a:fld>
            <a:endParaRPr lang="tr-TR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0287" y="1196752"/>
            <a:ext cx="7109544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1403648" y="5013176"/>
            <a:ext cx="360040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34</a:t>
            </a:fld>
            <a:endParaRPr lang="tr-TR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0557" y="1340768"/>
            <a:ext cx="6490868" cy="4198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1115616" y="4581128"/>
            <a:ext cx="432048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35</a:t>
            </a:fld>
            <a:endParaRPr lang="tr-TR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5474" y="1510163"/>
            <a:ext cx="7644958" cy="39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899592" y="4437112"/>
            <a:ext cx="288032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36</a:t>
            </a:fld>
            <a:endParaRPr lang="tr-TR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21" y="1628801"/>
            <a:ext cx="7046892" cy="391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2339752" y="4941168"/>
            <a:ext cx="288032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37</a:t>
            </a:fld>
            <a:endParaRPr lang="tr-TR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2550" y="1340769"/>
            <a:ext cx="6896100" cy="3997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4139952" y="4293096"/>
            <a:ext cx="216024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38</a:t>
            </a:fld>
            <a:endParaRPr lang="tr-TR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4950" y="1484785"/>
            <a:ext cx="6591300" cy="3949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2771800" y="4941168"/>
            <a:ext cx="216024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39</a:t>
            </a:fld>
            <a:endParaRPr lang="tr-TR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500" y="1340769"/>
            <a:ext cx="6934200" cy="4226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5436096" y="5229200"/>
            <a:ext cx="288032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 err="1" smtClean="0"/>
              <a:t>Copyright</a:t>
            </a:r>
            <a:r>
              <a:rPr lang="tr-TR" dirty="0" smtClean="0"/>
              <a:t> </a:t>
            </a:r>
            <a:r>
              <a:rPr lang="tr-TR" dirty="0" err="1" smtClean="0"/>
              <a:t>Tzn</a:t>
            </a:r>
            <a:r>
              <a:rPr lang="tr-TR" dirty="0" smtClean="0"/>
              <a:t> </a:t>
            </a:r>
            <a:r>
              <a:rPr lang="tr-TR" dirty="0" err="1" smtClean="0"/>
              <a:t>Arc</a:t>
            </a:r>
            <a:endParaRPr lang="tr-TR" dirty="0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4</a:t>
            </a:fld>
            <a:endParaRPr lang="tr-TR"/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1"/>
          </p:nvPr>
        </p:nvSpPr>
        <p:spPr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r>
              <a:rPr lang="tr-TR" b="1" dirty="0" smtClean="0"/>
              <a:t>ATP HARCANMAYAN OLAYLAR</a:t>
            </a:r>
            <a:r>
              <a:rPr lang="tr-TR" dirty="0" smtClean="0"/>
              <a:t>:</a:t>
            </a:r>
          </a:p>
          <a:p>
            <a:r>
              <a:rPr lang="tr-TR" dirty="0" smtClean="0"/>
              <a:t>Hidroliz (Sindirim) olayları</a:t>
            </a:r>
          </a:p>
          <a:p>
            <a:r>
              <a:rPr lang="tr-TR" dirty="0" smtClean="0"/>
              <a:t>Pasif taşıma (Difüzyon,</a:t>
            </a:r>
            <a:r>
              <a:rPr lang="tr-TR" dirty="0" err="1" smtClean="0"/>
              <a:t>ozmoz</a:t>
            </a:r>
            <a:r>
              <a:rPr lang="tr-TR" dirty="0" smtClean="0"/>
              <a:t>,</a:t>
            </a:r>
            <a:r>
              <a:rPr lang="tr-TR" dirty="0" err="1" smtClean="0"/>
              <a:t>plazmoliz</a:t>
            </a:r>
            <a:r>
              <a:rPr lang="tr-TR" dirty="0" smtClean="0"/>
              <a:t>,kolaylaştırılmış </a:t>
            </a:r>
            <a:r>
              <a:rPr lang="tr-TR" dirty="0" err="1" smtClean="0"/>
              <a:t>dif</a:t>
            </a:r>
            <a:r>
              <a:rPr lang="tr-TR" dirty="0" smtClean="0"/>
              <a:t>)</a:t>
            </a:r>
          </a:p>
          <a:p>
            <a:endParaRPr lang="tr-TR" dirty="0" smtClean="0"/>
          </a:p>
          <a:p>
            <a:r>
              <a:rPr lang="tr-TR" b="1" dirty="0" err="1" smtClean="0"/>
              <a:t>ATP’nin</a:t>
            </a:r>
            <a:r>
              <a:rPr lang="tr-TR" b="1" dirty="0" smtClean="0"/>
              <a:t> ÜRETİLDİĞİOLAYLAR</a:t>
            </a:r>
            <a:r>
              <a:rPr lang="tr-TR" dirty="0" smtClean="0"/>
              <a:t>:</a:t>
            </a:r>
          </a:p>
          <a:p>
            <a:r>
              <a:rPr lang="tr-TR" dirty="0" smtClean="0"/>
              <a:t>Solunum</a:t>
            </a:r>
          </a:p>
          <a:p>
            <a:r>
              <a:rPr lang="tr-TR" dirty="0" smtClean="0"/>
              <a:t>Fotosentez</a:t>
            </a:r>
          </a:p>
          <a:p>
            <a:r>
              <a:rPr lang="tr-TR" dirty="0" err="1" smtClean="0"/>
              <a:t>Kemosentez</a:t>
            </a:r>
            <a:endParaRPr lang="tr-TR" dirty="0"/>
          </a:p>
        </p:txBody>
      </p:sp>
      <p:sp>
        <p:nvSpPr>
          <p:cNvPr id="7" name="6 Sağ Ayraç"/>
          <p:cNvSpPr/>
          <p:nvPr/>
        </p:nvSpPr>
        <p:spPr>
          <a:xfrm>
            <a:off x="2915816" y="4509120"/>
            <a:ext cx="360040" cy="576064"/>
          </a:xfrm>
          <a:prstGeom prst="rightBrace">
            <a:avLst>
              <a:gd name="adj1" fmla="val 8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40</a:t>
            </a:fld>
            <a:endParaRPr lang="tr-TR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5692" y="1124744"/>
            <a:ext cx="6326196" cy="4528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1259632" y="2852936"/>
            <a:ext cx="288032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41</a:t>
            </a:fld>
            <a:endParaRPr lang="tr-TR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3354" y="1139410"/>
            <a:ext cx="7279045" cy="4189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1115616" y="4725144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42</a:t>
            </a:fld>
            <a:endParaRPr lang="tr-TR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5670" y="1355762"/>
            <a:ext cx="6668698" cy="4049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6156176" y="4437112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43</a:t>
            </a:fld>
            <a:endParaRPr lang="tr-TR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6339" y="1268760"/>
            <a:ext cx="6296986" cy="4379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1403648" y="4725144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44</a:t>
            </a:fld>
            <a:endParaRPr lang="tr-TR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5430" y="1236378"/>
            <a:ext cx="6854962" cy="4197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1259632" y="4365104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45</a:t>
            </a:fld>
            <a:endParaRPr lang="tr-TR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9902" y="1054011"/>
            <a:ext cx="6956474" cy="4380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1115616" y="3645024"/>
            <a:ext cx="288032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2016 LYS</a:t>
            </a:r>
            <a:endParaRPr lang="tr-TR" dirty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719312"/>
            <a:ext cx="6723831" cy="4004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Oval"/>
          <p:cNvSpPr/>
          <p:nvPr/>
        </p:nvSpPr>
        <p:spPr>
          <a:xfrm>
            <a:off x="1115616" y="2780928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Alt Başlık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2316832"/>
          </a:xfrm>
        </p:spPr>
        <p:txBody>
          <a:bodyPr>
            <a:normAutofit fontScale="92500"/>
          </a:bodyPr>
          <a:lstStyle/>
          <a:p>
            <a:r>
              <a:rPr lang="tr-TR" dirty="0" smtClean="0"/>
              <a:t>FOTOSENTEZİN BİLİM TARİHİNDEKİ GELİŞİMİ</a:t>
            </a:r>
          </a:p>
          <a:p>
            <a:r>
              <a:rPr lang="tr-TR" dirty="0" smtClean="0"/>
              <a:t>FOTOSENTEZİN GERÇEKLEŞTİĞİ  YAPILAR</a:t>
            </a:r>
          </a:p>
          <a:p>
            <a:r>
              <a:rPr lang="tr-TR" dirty="0" smtClean="0"/>
              <a:t>FOTOSENTEZ  TEPKİMELERİ</a:t>
            </a:r>
          </a:p>
          <a:p>
            <a:r>
              <a:rPr lang="tr-TR" dirty="0" smtClean="0"/>
              <a:t>FOTOSENTEZ  HIZINA ETKİ EDEN FAKTÖRLER</a:t>
            </a:r>
          </a:p>
          <a:p>
            <a:r>
              <a:rPr lang="tr-TR" dirty="0" smtClean="0"/>
              <a:t>FOTOSENTEZLE İLGİLİ DENEYLER</a:t>
            </a:r>
            <a:endParaRPr lang="tr-TR" dirty="0"/>
          </a:p>
        </p:txBody>
      </p:sp>
      <p:sp>
        <p:nvSpPr>
          <p:cNvPr id="3" name="2 Başlık"/>
          <p:cNvSpPr>
            <a:spLocks noGrp="1"/>
          </p:cNvSpPr>
          <p:nvPr>
            <p:ph type="ctrTitle"/>
          </p:nvPr>
        </p:nvSpPr>
        <p:spPr>
          <a:xfrm>
            <a:off x="467544" y="1124744"/>
            <a:ext cx="8229600" cy="1470025"/>
          </a:xfrm>
          <a:solidFill>
            <a:srgbClr val="92D050"/>
          </a:solidFill>
          <a:scene3d>
            <a:camera prst="isometricOffAxis2Left"/>
            <a:lightRig rig="threePt" dir="t"/>
          </a:scene3d>
        </p:spPr>
        <p:txBody>
          <a:bodyPr/>
          <a:lstStyle/>
          <a:p>
            <a:r>
              <a:rPr lang="tr-TR" dirty="0" smtClean="0"/>
              <a:t>FOTOSENTEZ</a:t>
            </a:r>
            <a:endParaRPr lang="tr-TR" dirty="0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28440-4112-4B86-AB9B-55E5D3BDE14E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47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48</a:t>
            </a:fld>
            <a:endParaRPr lang="tr-TR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8000" y="548680"/>
            <a:ext cx="8068800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FOTOSENTEZİN BİLİM TARİHİNDEKİ GELİŞİMİ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smtClean="0"/>
              <a:t>İngiliz bilim insanı Joseph </a:t>
            </a:r>
            <a:r>
              <a:rPr lang="tr-TR" dirty="0" err="1" smtClean="0"/>
              <a:t>Priestley</a:t>
            </a:r>
            <a:r>
              <a:rPr lang="tr-TR" dirty="0" smtClean="0"/>
              <a:t> (</a:t>
            </a:r>
            <a:r>
              <a:rPr lang="tr-TR" dirty="0" err="1" smtClean="0"/>
              <a:t>Cozıf</a:t>
            </a:r>
            <a:r>
              <a:rPr lang="tr-TR" dirty="0" smtClean="0"/>
              <a:t> </a:t>
            </a:r>
            <a:r>
              <a:rPr lang="tr-TR" dirty="0" err="1" smtClean="0"/>
              <a:t>Prizley</a:t>
            </a:r>
            <a:r>
              <a:rPr lang="tr-TR" dirty="0" smtClean="0"/>
              <a:t>, 1733-1804) bitkilerin kirlenmiş havayı temizlediğini bulmuştur.</a:t>
            </a:r>
          </a:p>
          <a:p>
            <a:endParaRPr lang="tr-TR" dirty="0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03795-303A-4E1B-BF91-18BFA36E9E9A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49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 err="1" smtClean="0"/>
              <a:t>Copyright</a:t>
            </a:r>
            <a:r>
              <a:rPr lang="tr-TR" dirty="0" smtClean="0"/>
              <a:t> </a:t>
            </a:r>
            <a:r>
              <a:rPr lang="tr-TR" dirty="0" err="1" smtClean="0"/>
              <a:t>Tzn</a:t>
            </a:r>
            <a:r>
              <a:rPr lang="tr-TR" dirty="0" smtClean="0"/>
              <a:t> </a:t>
            </a:r>
            <a:r>
              <a:rPr lang="tr-TR" dirty="0" err="1" smtClean="0"/>
              <a:t>Arc</a:t>
            </a:r>
            <a:endParaRPr lang="tr-TR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2420888"/>
            <a:ext cx="7772400" cy="3826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ATP</a:t>
            </a:r>
            <a:endParaRPr lang="tr-TR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447800"/>
            <a:ext cx="6871383" cy="5149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7A0C0-6FA2-4B91-9F47-8F7D95B3044C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5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50</a:t>
            </a:fld>
            <a:endParaRPr lang="tr-TR"/>
          </a:p>
        </p:txBody>
      </p:sp>
      <p:sp>
        <p:nvSpPr>
          <p:cNvPr id="8" name="7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smtClean="0"/>
              <a:t>Hollandalı bir doktor olan </a:t>
            </a:r>
            <a:r>
              <a:rPr lang="tr-TR" dirty="0" err="1" smtClean="0"/>
              <a:t>Jan</a:t>
            </a:r>
            <a:r>
              <a:rPr lang="tr-TR" dirty="0" smtClean="0"/>
              <a:t> </a:t>
            </a:r>
            <a:r>
              <a:rPr lang="tr-TR" dirty="0" err="1" smtClean="0"/>
              <a:t>Ingenhousz</a:t>
            </a:r>
            <a:r>
              <a:rPr lang="tr-TR" dirty="0" smtClean="0"/>
              <a:t> havanın, bitkinin yeşil kısımları tarafından ve yalnızca güneş ışığı varlığında temizlenebildiğini göstermiştir.</a:t>
            </a:r>
          </a:p>
          <a:p>
            <a:r>
              <a:rPr lang="tr-TR" dirty="0" smtClean="0"/>
              <a:t>Uzunca bir süre fotosentez sırasında oluşan oksijenin karbondioksitten geldiği düşünülmüştür. Bu hipotez 1930 yılında Stanford Üniversitesinden </a:t>
            </a:r>
            <a:r>
              <a:rPr lang="tr-TR" dirty="0" err="1" smtClean="0"/>
              <a:t>Cornelis</a:t>
            </a:r>
            <a:r>
              <a:rPr lang="tr-TR" dirty="0" smtClean="0"/>
              <a:t> </a:t>
            </a:r>
            <a:r>
              <a:rPr lang="tr-TR" dirty="0" err="1" smtClean="0"/>
              <a:t>Bernardus</a:t>
            </a:r>
            <a:r>
              <a:rPr lang="tr-TR" dirty="0" smtClean="0"/>
              <a:t> Van </a:t>
            </a:r>
            <a:r>
              <a:rPr lang="tr-TR" dirty="0" err="1" smtClean="0"/>
              <a:t>Niel</a:t>
            </a:r>
            <a:r>
              <a:rPr lang="tr-TR" dirty="0" smtClean="0"/>
              <a:t> (1897-1985) tarafından çürütülmüştür. </a:t>
            </a:r>
            <a:r>
              <a:rPr lang="tr-TR" dirty="0" err="1" smtClean="0"/>
              <a:t>Niel</a:t>
            </a:r>
            <a:r>
              <a:rPr lang="tr-TR" dirty="0" smtClean="0"/>
              <a:t>, fotosentezde su yerine hidrojen sülfür (H2S) kullanan bakterilerin yan ürün olarak kükürt açığa çıkardığını göstermiştir.</a:t>
            </a:r>
          </a:p>
          <a:p>
            <a:endParaRPr lang="tr-TR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51</a:t>
            </a:fld>
            <a:endParaRPr lang="tr-TR"/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err="1" smtClean="0"/>
              <a:t>Niel’in</a:t>
            </a:r>
            <a:r>
              <a:rPr lang="tr-TR" dirty="0" smtClean="0"/>
              <a:t> hipotezi 1937’de Robert </a:t>
            </a:r>
            <a:r>
              <a:rPr lang="tr-TR" dirty="0" err="1" smtClean="0"/>
              <a:t>Hill</a:t>
            </a:r>
            <a:r>
              <a:rPr lang="tr-TR" dirty="0" smtClean="0"/>
              <a:t> (</a:t>
            </a:r>
            <a:r>
              <a:rPr lang="tr-TR" dirty="0" err="1" smtClean="0"/>
              <a:t>Rabırt</a:t>
            </a:r>
            <a:r>
              <a:rPr lang="tr-TR" dirty="0" smtClean="0"/>
              <a:t> </a:t>
            </a:r>
            <a:r>
              <a:rPr lang="tr-TR" dirty="0" err="1" smtClean="0"/>
              <a:t>Hiyıl</a:t>
            </a:r>
            <a:r>
              <a:rPr lang="tr-TR" dirty="0" smtClean="0"/>
              <a:t>, 1899-1991) tarafından ağır oksijen izotopu kullanılarak kanıtlanmıştır. </a:t>
            </a:r>
            <a:r>
              <a:rPr lang="tr-TR" dirty="0" err="1" smtClean="0"/>
              <a:t>Hill</a:t>
            </a:r>
            <a:r>
              <a:rPr lang="tr-TR" dirty="0" smtClean="0"/>
              <a:t>, bitkiye normal karbondioksit ve ağır oksijen içeren su verildiğinde ağır izotopun moleküler oksijen olarak açığa çıktığını göstermiştir. </a:t>
            </a:r>
          </a:p>
          <a:p>
            <a:endParaRPr lang="tr-TR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3717032"/>
            <a:ext cx="7000875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5085184"/>
            <a:ext cx="6962775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FOTOSENTEZİN GERÇEKLEŞTİĞİ YAPILAR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solidFill>
            <a:schemeClr val="accent2">
              <a:lumMod val="60000"/>
              <a:lumOff val="40000"/>
            </a:schemeClr>
          </a:solidFill>
        </p:spPr>
        <p:txBody>
          <a:bodyPr/>
          <a:lstStyle/>
          <a:p>
            <a:r>
              <a:rPr lang="tr-TR" sz="2400" dirty="0" smtClean="0"/>
              <a:t>Bitkiler,mavi-yeşil </a:t>
            </a:r>
            <a:r>
              <a:rPr lang="tr-TR" sz="2400" dirty="0" err="1" smtClean="0"/>
              <a:t>agler</a:t>
            </a:r>
            <a:r>
              <a:rPr lang="tr-TR" sz="2400" dirty="0" smtClean="0"/>
              <a:t>,bakteriler,öglena ve diğer algler fotosentez gerçekleştirir.</a:t>
            </a:r>
            <a:endParaRPr lang="en-US" sz="2400" dirty="0" smtClean="0"/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tr-TR" dirty="0" smtClean="0"/>
              <a:t>Atmosferdeki oksijenin temel kaynağı alglerdir.</a:t>
            </a:r>
            <a:endParaRPr lang="en-US" dirty="0" smtClean="0"/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tr-TR" dirty="0" smtClean="0"/>
              <a:t>Mantarlar,tam parazit bitkiler,bitkilerin klorofil taşımayan kök ve odunsu gövde kısımları fotosentez yapamaz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tr-TR" dirty="0" smtClean="0"/>
              <a:t>Fotosentez tepkimeleri kullanılan hidrojen kaynağına göre  3 farklı biçimde gerçekleşir.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endParaRPr lang="tr-TR" dirty="0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49B11-27B5-4330-ADFF-894859688049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52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 err="1" smtClean="0"/>
              <a:t>Copyright</a:t>
            </a:r>
            <a:r>
              <a:rPr lang="tr-TR" dirty="0" smtClean="0"/>
              <a:t> </a:t>
            </a:r>
            <a:r>
              <a:rPr lang="tr-TR" dirty="0" err="1" smtClean="0"/>
              <a:t>Tzn</a:t>
            </a:r>
            <a:r>
              <a:rPr lang="tr-TR" dirty="0" smtClean="0"/>
              <a:t> </a:t>
            </a:r>
            <a:r>
              <a:rPr lang="tr-TR" dirty="0" err="1" smtClean="0"/>
              <a:t>Arc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Bitki ve Bakteri Fotosentezi</a:t>
            </a:r>
            <a:endParaRPr lang="tr-TR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79512" y="1412776"/>
            <a:ext cx="8644666" cy="4781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z="1600" b="1" smtClean="0">
                <a:solidFill>
                  <a:srgbClr val="FF0000"/>
                </a:solidFill>
              </a:rPr>
              <a:t>Copyright Tzn Arc</a:t>
            </a:r>
            <a:endParaRPr lang="tr-TR" sz="1600" b="1" dirty="0">
              <a:solidFill>
                <a:srgbClr val="FF0000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404664"/>
            <a:ext cx="7905750" cy="933450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</p:spPr>
      </p:pic>
      <p:sp>
        <p:nvSpPr>
          <p:cNvPr id="6" name="5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DB2C7-9251-4330-A0D3-3CC6D8A6130E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53</a:t>
            </a:fld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9D5C-E831-4E34-A5F9-F7A4AB3F9928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54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526473"/>
            <a:ext cx="6696743" cy="4581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381000" y="533400"/>
            <a:ext cx="705763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tr-TR" altLang="en-US" sz="4800" dirty="0" smtClean="0">
                <a:solidFill>
                  <a:srgbClr val="D60093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BİTKİLER NEDEN YEŞİL</a:t>
            </a:r>
            <a:r>
              <a:rPr lang="en-US" altLang="en-US" sz="4800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?</a:t>
            </a:r>
            <a:endParaRPr lang="en-US" sz="4800" dirty="0">
              <a:solidFill>
                <a:srgbClr val="FF0066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4342" name="Picture 6" descr="click to download free self-extracting archive with the high resolution big-rain-drops-on-green-leaves image!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1524000"/>
            <a:ext cx="2971800" cy="2227263"/>
          </a:xfrm>
          <a:prstGeom prst="rect">
            <a:avLst/>
          </a:prstGeom>
          <a:noFill/>
        </p:spPr>
      </p:pic>
      <p:pic>
        <p:nvPicPr>
          <p:cNvPr id="14343" name="Picture 7" descr="Poison%2520Dart%2520Frog%2520on%2520Banana%2520Leaf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48400" y="1447800"/>
            <a:ext cx="2514600" cy="1871663"/>
          </a:xfrm>
          <a:prstGeom prst="rect">
            <a:avLst/>
          </a:prstGeom>
          <a:noFill/>
        </p:spPr>
      </p:pic>
      <p:sp>
        <p:nvSpPr>
          <p:cNvPr id="14345" name="AutoShape 9" descr="1127946679_Kermit1"/>
          <p:cNvSpPr>
            <a:spLocks noChangeAspect="1" noChangeArrowheads="1"/>
          </p:cNvSpPr>
          <p:nvPr/>
        </p:nvSpPr>
        <p:spPr bwMode="auto">
          <a:xfrm>
            <a:off x="3476625" y="2000250"/>
            <a:ext cx="2190750" cy="2857500"/>
          </a:xfrm>
          <a:prstGeom prst="rect">
            <a:avLst/>
          </a:prstGeom>
          <a:noFill/>
        </p:spPr>
        <p:txBody>
          <a:bodyPr/>
          <a:lstStyle/>
          <a:p>
            <a:endParaRPr lang="tr-TR"/>
          </a:p>
        </p:txBody>
      </p:sp>
      <p:sp>
        <p:nvSpPr>
          <p:cNvPr id="14347" name="AutoShape 11" descr="1127946679_Kermit1"/>
          <p:cNvSpPr>
            <a:spLocks noChangeAspect="1" noChangeArrowheads="1"/>
          </p:cNvSpPr>
          <p:nvPr/>
        </p:nvSpPr>
        <p:spPr bwMode="auto">
          <a:xfrm>
            <a:off x="3476625" y="2000250"/>
            <a:ext cx="2190750" cy="2857500"/>
          </a:xfrm>
          <a:prstGeom prst="rect">
            <a:avLst/>
          </a:prstGeom>
          <a:noFill/>
        </p:spPr>
        <p:txBody>
          <a:bodyPr/>
          <a:lstStyle/>
          <a:p>
            <a:endParaRPr lang="tr-TR"/>
          </a:p>
        </p:txBody>
      </p:sp>
      <p:sp>
        <p:nvSpPr>
          <p:cNvPr id="14349" name="AutoShape 13" descr="1127946679_Kermit1"/>
          <p:cNvSpPr>
            <a:spLocks noChangeAspect="1" noChangeArrowheads="1"/>
          </p:cNvSpPr>
          <p:nvPr/>
        </p:nvSpPr>
        <p:spPr bwMode="auto">
          <a:xfrm>
            <a:off x="3476625" y="2000250"/>
            <a:ext cx="2190750" cy="2857500"/>
          </a:xfrm>
          <a:prstGeom prst="rect">
            <a:avLst/>
          </a:prstGeom>
          <a:noFill/>
        </p:spPr>
        <p:txBody>
          <a:bodyPr/>
          <a:lstStyle/>
          <a:p>
            <a:endParaRPr lang="tr-TR"/>
          </a:p>
        </p:txBody>
      </p:sp>
      <p:pic>
        <p:nvPicPr>
          <p:cNvPr id="14350" name="Picture 14" descr="kermi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581400" y="1600200"/>
            <a:ext cx="2395538" cy="3124200"/>
          </a:xfrm>
          <a:prstGeom prst="rect">
            <a:avLst/>
          </a:prstGeom>
          <a:noFill/>
        </p:spPr>
      </p:pic>
      <p:sp>
        <p:nvSpPr>
          <p:cNvPr id="14351" name="Rectangle 15"/>
          <p:cNvSpPr>
            <a:spLocks noChangeArrowheads="1"/>
          </p:cNvSpPr>
          <p:nvPr/>
        </p:nvSpPr>
        <p:spPr bwMode="auto">
          <a:xfrm>
            <a:off x="1524000" y="5023118"/>
            <a:ext cx="8031109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tr-TR" sz="2000" dirty="0" smtClean="0"/>
              <a:t>Her cisim bazı renkteki ışıkları soğurur,bazılarını ise geri yansıtır.</a:t>
            </a:r>
          </a:p>
          <a:p>
            <a:r>
              <a:rPr lang="tr-TR" sz="2000" dirty="0" smtClean="0"/>
              <a:t>Cisimler hangi rengi yansıtıyorsa o renkte görülür.</a:t>
            </a:r>
          </a:p>
          <a:p>
            <a:r>
              <a:rPr lang="tr-TR" sz="2000" dirty="0" smtClean="0"/>
              <a:t>Klorofil pigmenti yeşil ışığın çoğunu yansıtır,diğer ışınları soğurarak</a:t>
            </a:r>
          </a:p>
          <a:p>
            <a:r>
              <a:rPr lang="tr-TR" sz="2000" dirty="0" smtClean="0"/>
              <a:t>fotosentezde kullanır.</a:t>
            </a:r>
            <a:endParaRPr lang="en-US" sz="2000" dirty="0"/>
          </a:p>
        </p:txBody>
      </p:sp>
      <p:sp>
        <p:nvSpPr>
          <p:cNvPr id="10" name="9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z="1600" b="1" dirty="0" err="1" smtClean="0">
                <a:solidFill>
                  <a:srgbClr val="FF0000"/>
                </a:solidFill>
              </a:rPr>
              <a:t>Copyright</a:t>
            </a:r>
            <a:r>
              <a:rPr lang="tr-TR" sz="1600" b="1" dirty="0" smtClean="0">
                <a:solidFill>
                  <a:srgbClr val="FF0000"/>
                </a:solidFill>
              </a:rPr>
              <a:t> </a:t>
            </a:r>
            <a:r>
              <a:rPr lang="tr-TR" sz="1600" b="1" dirty="0" err="1" smtClean="0">
                <a:solidFill>
                  <a:srgbClr val="FF0000"/>
                </a:solidFill>
              </a:rPr>
              <a:t>Tüzün</a:t>
            </a:r>
            <a:r>
              <a:rPr lang="tr-TR" sz="1600" b="1" dirty="0" smtClean="0">
                <a:solidFill>
                  <a:srgbClr val="FF0000"/>
                </a:solidFill>
              </a:rPr>
              <a:t> Arık Bıyıklı</a:t>
            </a:r>
            <a:endParaRPr lang="tr-TR" sz="1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err="1" smtClean="0"/>
              <a:t>Ele</a:t>
            </a:r>
            <a:r>
              <a:rPr lang="tr-TR" sz="4000" dirty="0" smtClean="0"/>
              <a:t>k</a:t>
            </a:r>
            <a:r>
              <a:rPr lang="en-US" sz="4000" dirty="0" err="1" smtClean="0"/>
              <a:t>troman</a:t>
            </a:r>
            <a:r>
              <a:rPr lang="tr-TR" sz="4000" dirty="0" smtClean="0"/>
              <a:t>y</a:t>
            </a:r>
            <a:r>
              <a:rPr lang="en-US" sz="4000" dirty="0" err="1" smtClean="0"/>
              <a:t>eti</a:t>
            </a:r>
            <a:r>
              <a:rPr lang="tr-TR" sz="4000" dirty="0" smtClean="0"/>
              <a:t>k</a:t>
            </a:r>
            <a:r>
              <a:rPr lang="en-US" sz="4000" dirty="0" smtClean="0"/>
              <a:t> </a:t>
            </a:r>
            <a:r>
              <a:rPr lang="en-US" sz="4000" dirty="0" err="1" smtClean="0"/>
              <a:t>Spe</a:t>
            </a:r>
            <a:r>
              <a:rPr lang="tr-TR" sz="4000" dirty="0" smtClean="0"/>
              <a:t>k</a:t>
            </a:r>
            <a:r>
              <a:rPr lang="en-US" sz="4000" dirty="0" err="1" smtClean="0"/>
              <a:t>trum</a:t>
            </a:r>
            <a:r>
              <a:rPr lang="en-US" sz="4000" dirty="0" smtClean="0"/>
              <a:t> </a:t>
            </a:r>
            <a:r>
              <a:rPr lang="tr-TR" sz="4000" dirty="0" smtClean="0"/>
              <a:t>ve</a:t>
            </a:r>
            <a:r>
              <a:rPr lang="en-US" sz="4000" dirty="0" smtClean="0"/>
              <a:t> </a:t>
            </a:r>
            <a:r>
              <a:rPr lang="tr-TR" sz="4000" dirty="0" smtClean="0"/>
              <a:t>Görünür Işık</a:t>
            </a:r>
            <a:endParaRPr lang="en-US" sz="4000" dirty="0"/>
          </a:p>
        </p:txBody>
      </p:sp>
      <p:sp>
        <p:nvSpPr>
          <p:cNvPr id="11" name="10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b="1" dirty="0" err="1" smtClean="0">
                <a:solidFill>
                  <a:srgbClr val="FF0000"/>
                </a:solidFill>
              </a:rPr>
              <a:t>Copyright</a:t>
            </a:r>
            <a:r>
              <a:rPr lang="tr-TR" b="1" dirty="0" smtClean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</a:rPr>
              <a:t>Tüzün</a:t>
            </a:r>
            <a:r>
              <a:rPr lang="tr-TR" b="1" dirty="0" smtClean="0">
                <a:solidFill>
                  <a:srgbClr val="FF0000"/>
                </a:solidFill>
              </a:rPr>
              <a:t> Arık Bıyıklı</a:t>
            </a:r>
            <a:endParaRPr lang="tr-TR" b="1" dirty="0">
              <a:solidFill>
                <a:srgbClr val="FF0000"/>
              </a:solidFill>
            </a:endParaRPr>
          </a:p>
        </p:txBody>
      </p:sp>
      <p:pic>
        <p:nvPicPr>
          <p:cNvPr id="18437" name="Picture 5" descr="744px-Spect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1544638"/>
            <a:ext cx="6400800" cy="4510087"/>
          </a:xfrm>
          <a:prstGeom prst="rect">
            <a:avLst/>
          </a:prstGeom>
          <a:noFill/>
        </p:spPr>
      </p:pic>
      <p:sp>
        <p:nvSpPr>
          <p:cNvPr id="18439" name="Text Box 7"/>
          <p:cNvSpPr txBox="1">
            <a:spLocks noChangeArrowheads="1"/>
          </p:cNvSpPr>
          <p:nvPr/>
        </p:nvSpPr>
        <p:spPr bwMode="auto">
          <a:xfrm>
            <a:off x="990600" y="1524000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en-US" altLang="en-US" sz="1200" b="1"/>
              <a:t>Gamma</a:t>
            </a:r>
            <a:br>
              <a:rPr lang="en-US" altLang="en-US" sz="1200" b="1"/>
            </a:br>
            <a:r>
              <a:rPr lang="en-US" altLang="en-US" sz="1200" b="1"/>
              <a:t>rays</a:t>
            </a:r>
          </a:p>
        </p:txBody>
      </p:sp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2286000" y="1676400"/>
            <a:ext cx="7270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en-US" altLang="en-US" sz="1200" b="1"/>
              <a:t>X-rays</a:t>
            </a:r>
          </a:p>
        </p:txBody>
      </p:sp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3200400" y="1676400"/>
            <a:ext cx="7270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en-US" altLang="en-US" sz="1200" b="1"/>
              <a:t>UV</a:t>
            </a:r>
          </a:p>
        </p:txBody>
      </p:sp>
      <p:sp>
        <p:nvSpPr>
          <p:cNvPr id="18442" name="Text Box 10"/>
          <p:cNvSpPr txBox="1">
            <a:spLocks noChangeArrowheads="1"/>
          </p:cNvSpPr>
          <p:nvPr/>
        </p:nvSpPr>
        <p:spPr bwMode="auto">
          <a:xfrm>
            <a:off x="4876800" y="1524000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en-US" altLang="en-US" sz="1200" b="1"/>
              <a:t>Infrared &amp; Microwaves</a:t>
            </a:r>
          </a:p>
        </p:txBody>
      </p:sp>
      <p:sp>
        <p:nvSpPr>
          <p:cNvPr id="18444" name="Text Box 12"/>
          <p:cNvSpPr txBox="1">
            <a:spLocks noChangeArrowheads="1"/>
          </p:cNvSpPr>
          <p:nvPr/>
        </p:nvSpPr>
        <p:spPr bwMode="auto">
          <a:xfrm>
            <a:off x="6324600" y="1676400"/>
            <a:ext cx="13716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en-US" altLang="en-US" sz="1200" b="1"/>
              <a:t>Radio waves</a:t>
            </a:r>
          </a:p>
        </p:txBody>
      </p:sp>
      <p:sp>
        <p:nvSpPr>
          <p:cNvPr id="18445" name="Text Box 13"/>
          <p:cNvSpPr txBox="1">
            <a:spLocks noChangeArrowheads="1"/>
          </p:cNvSpPr>
          <p:nvPr/>
        </p:nvSpPr>
        <p:spPr bwMode="auto">
          <a:xfrm>
            <a:off x="3200400" y="4419600"/>
            <a:ext cx="259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en-US" altLang="en-US" sz="2400" b="1"/>
              <a:t>Visible light</a:t>
            </a:r>
          </a:p>
        </p:txBody>
      </p:sp>
      <p:sp>
        <p:nvSpPr>
          <p:cNvPr id="18447" name="Rectangle 15"/>
          <p:cNvSpPr>
            <a:spLocks noChangeArrowheads="1"/>
          </p:cNvSpPr>
          <p:nvPr/>
        </p:nvSpPr>
        <p:spPr bwMode="auto">
          <a:xfrm>
            <a:off x="3429000" y="6096000"/>
            <a:ext cx="2025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altLang="en-US" b="1"/>
              <a:t>Wavelength (nm)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026" descr="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z="1600" b="1" dirty="0" err="1" smtClean="0">
                <a:solidFill>
                  <a:srgbClr val="FF0000"/>
                </a:solidFill>
              </a:rPr>
              <a:t>Copyright</a:t>
            </a:r>
            <a:r>
              <a:rPr lang="tr-TR" sz="1600" b="1" dirty="0" smtClean="0">
                <a:solidFill>
                  <a:srgbClr val="FF0000"/>
                </a:solidFill>
              </a:rPr>
              <a:t> </a:t>
            </a:r>
            <a:r>
              <a:rPr lang="tr-TR" sz="1600" b="1" dirty="0" err="1" smtClean="0">
                <a:solidFill>
                  <a:srgbClr val="FF0000"/>
                </a:solidFill>
              </a:rPr>
              <a:t>Tüzün</a:t>
            </a:r>
            <a:r>
              <a:rPr lang="tr-TR" sz="1600" b="1" dirty="0" smtClean="0">
                <a:solidFill>
                  <a:srgbClr val="FF0000"/>
                </a:solidFill>
              </a:rPr>
              <a:t> Arık Bıyıklı</a:t>
            </a:r>
            <a:endParaRPr lang="tr-TR" sz="1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58</a:t>
            </a:fld>
            <a:endParaRPr lang="tr-TR"/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smtClean="0"/>
              <a:t>Theodore </a:t>
            </a:r>
            <a:r>
              <a:rPr lang="tr-TR" dirty="0" err="1" smtClean="0"/>
              <a:t>Engelmann</a:t>
            </a:r>
            <a:r>
              <a:rPr lang="tr-TR" dirty="0" smtClean="0"/>
              <a:t> dalga boylarının fotosenteze etkisini</a:t>
            </a:r>
          </a:p>
          <a:p>
            <a:r>
              <a:rPr lang="tr-TR" dirty="0" smtClean="0"/>
              <a:t>1883 yılında alg ve bakterilerle yaptığı deneyle göstermiştir.</a:t>
            </a:r>
          </a:p>
          <a:p>
            <a:endParaRPr lang="tr-TR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9386" y="2536338"/>
            <a:ext cx="7451046" cy="3346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Galvonometre</a:t>
            </a:r>
            <a:r>
              <a:rPr lang="tr-TR" dirty="0" smtClean="0"/>
              <a:t> Deneyi</a:t>
            </a:r>
            <a:endParaRPr lang="tr-TR" dirty="0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59</a:t>
            </a:fld>
            <a:endParaRPr lang="tr-TR"/>
          </a:p>
        </p:txBody>
      </p:sp>
      <p:sp>
        <p:nvSpPr>
          <p:cNvPr id="17" name="16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smtClean="0"/>
              <a:t>Klorofil, yeşil renkli ışığın çok az bir kısmını soğururken; büyük bir kısmını ise ya geçirir ya da yansıtır. Böylece klorofil çözeltisinden geçen yeşil ışık miktarı çok olduğundan, galvanometrede yüksek bir değer okunur.</a:t>
            </a:r>
          </a:p>
          <a:p>
            <a:r>
              <a:rPr lang="tr-TR" dirty="0" smtClean="0"/>
              <a:t> </a:t>
            </a:r>
          </a:p>
          <a:p>
            <a:endParaRPr lang="tr-TR" dirty="0"/>
          </a:p>
        </p:txBody>
      </p:sp>
      <p:pic>
        <p:nvPicPr>
          <p:cNvPr id="18" name="6 İçerik Yer Tutucusu" descr="http://www.sorudoc.com/fotosentez/0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3501008"/>
            <a:ext cx="6912768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ATP</a:t>
            </a:r>
            <a:endParaRPr lang="tr-TR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447799"/>
            <a:ext cx="6355305" cy="4910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04998-C470-40B7-8A51-F0996EEF7846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6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60</a:t>
            </a:fld>
            <a:endParaRPr lang="tr-TR"/>
          </a:p>
        </p:txBody>
      </p:sp>
      <p:sp>
        <p:nvSpPr>
          <p:cNvPr id="8" name="7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smtClean="0"/>
              <a:t>Klorofil, mor renkli ışığın büyük bir kısmını soğururken, çok az bir kısmını ise geçirir. Böylece klorofil çözeltisinden geçen mor ışık miktarı çok az olduğundan, galvanometrede düşük bir değer okunur.</a:t>
            </a:r>
          </a:p>
          <a:p>
            <a:endParaRPr lang="tr-TR" dirty="0" smtClean="0"/>
          </a:p>
          <a:p>
            <a:endParaRPr lang="tr-TR" dirty="0"/>
          </a:p>
        </p:txBody>
      </p:sp>
      <p:pic>
        <p:nvPicPr>
          <p:cNvPr id="9" name="6 İçerik Yer Tutucusu" descr="http://www.sorudoc.com/fotosentez/01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3212976"/>
            <a:ext cx="6984776" cy="2505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70700"/>
          </a:xfrm>
          <a:prstGeom prst="rect">
            <a:avLst/>
          </a:prstGeom>
          <a:noFill/>
        </p:spPr>
      </p:pic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z="1600" b="1" dirty="0" err="1" smtClean="0">
                <a:solidFill>
                  <a:srgbClr val="FF0000"/>
                </a:solidFill>
              </a:rPr>
              <a:t>Copyright</a:t>
            </a:r>
            <a:r>
              <a:rPr lang="tr-TR" sz="1600" b="1" dirty="0" smtClean="0">
                <a:solidFill>
                  <a:srgbClr val="FF0000"/>
                </a:solidFill>
              </a:rPr>
              <a:t> </a:t>
            </a:r>
            <a:r>
              <a:rPr lang="tr-TR" sz="1600" b="1" dirty="0" err="1" smtClean="0">
                <a:solidFill>
                  <a:srgbClr val="FF0000"/>
                </a:solidFill>
              </a:rPr>
              <a:t>Tüzün</a:t>
            </a:r>
            <a:r>
              <a:rPr lang="tr-TR" sz="1600" b="1" dirty="0" smtClean="0">
                <a:solidFill>
                  <a:srgbClr val="FF0000"/>
                </a:solidFill>
              </a:rPr>
              <a:t> Arık Bıyıklı</a:t>
            </a:r>
            <a:endParaRPr lang="tr-TR" sz="1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026" descr="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2771" name="Text Box 1027"/>
          <p:cNvSpPr txBox="1">
            <a:spLocks noChangeArrowheads="1"/>
          </p:cNvSpPr>
          <p:nvPr/>
        </p:nvSpPr>
        <p:spPr bwMode="auto">
          <a:xfrm>
            <a:off x="2133600" y="0"/>
            <a:ext cx="6553200" cy="17986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The Chloroplast</a:t>
            </a:r>
          </a:p>
          <a:p>
            <a:pPr algn="ctr">
              <a:spcBef>
                <a:spcPct val="50000"/>
              </a:spcBef>
            </a:pPr>
            <a:r>
              <a:rPr lang="en-US"/>
              <a:t>-double membrane, stroma, thylakoid, grana</a:t>
            </a:r>
          </a:p>
        </p:txBody>
      </p:sp>
      <p:pic>
        <p:nvPicPr>
          <p:cNvPr id="32772" name="Picture 1028" descr="chloroplas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4688" y="0"/>
            <a:ext cx="5929312" cy="6324600"/>
          </a:xfrm>
          <a:prstGeom prst="rect">
            <a:avLst/>
          </a:prstGeom>
          <a:noFill/>
        </p:spPr>
      </p:pic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z="1600" b="1" dirty="0" err="1" smtClean="0">
                <a:solidFill>
                  <a:srgbClr val="FF0000"/>
                </a:solidFill>
              </a:rPr>
              <a:t>Copyright</a:t>
            </a:r>
            <a:r>
              <a:rPr lang="tr-TR" sz="1600" b="1" dirty="0" smtClean="0">
                <a:solidFill>
                  <a:srgbClr val="FF0000"/>
                </a:solidFill>
              </a:rPr>
              <a:t> </a:t>
            </a:r>
            <a:r>
              <a:rPr lang="tr-TR" sz="1600" b="1" dirty="0" err="1" smtClean="0">
                <a:solidFill>
                  <a:srgbClr val="FF0000"/>
                </a:solidFill>
              </a:rPr>
              <a:t>Tüzün</a:t>
            </a:r>
            <a:r>
              <a:rPr lang="tr-TR" sz="1600" b="1" dirty="0" smtClean="0">
                <a:solidFill>
                  <a:srgbClr val="FF0000"/>
                </a:solidFill>
              </a:rPr>
              <a:t> Arık Bıyıklı</a:t>
            </a:r>
            <a:endParaRPr lang="tr-TR" sz="1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866900"/>
            <a:ext cx="3527425" cy="2667000"/>
          </a:xfrm>
        </p:spPr>
        <p:txBody>
          <a:bodyPr>
            <a:normAutofit/>
          </a:bodyPr>
          <a:lstStyle/>
          <a:p>
            <a:r>
              <a:rPr lang="tr-TR" dirty="0" smtClean="0"/>
              <a:t>Kloroplastlar ışık enerjisini </a:t>
            </a:r>
            <a:r>
              <a:rPr lang="tr-TR" dirty="0" err="1" smtClean="0"/>
              <a:t>absorblayan</a:t>
            </a:r>
            <a:r>
              <a:rPr lang="tr-TR" dirty="0" smtClean="0"/>
              <a:t> ve kimyasal enerjiye dönüştüren </a:t>
            </a:r>
            <a:r>
              <a:rPr lang="tr-TR" dirty="0" err="1" smtClean="0"/>
              <a:t>organellerdir</a:t>
            </a:r>
            <a:r>
              <a:rPr lang="tr-TR" dirty="0" smtClean="0"/>
              <a:t>.</a:t>
            </a:r>
            <a:endParaRPr lang="en-US" dirty="0"/>
          </a:p>
        </p:txBody>
      </p:sp>
      <p:sp>
        <p:nvSpPr>
          <p:cNvPr id="13" name="1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b="1" dirty="0" err="1" smtClean="0">
                <a:solidFill>
                  <a:srgbClr val="FF0000"/>
                </a:solidFill>
              </a:rPr>
              <a:t>Copyright</a:t>
            </a:r>
            <a:r>
              <a:rPr lang="tr-TR" b="1" dirty="0" smtClean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</a:rPr>
              <a:t>Tüzün</a:t>
            </a:r>
            <a:r>
              <a:rPr lang="tr-TR" b="1" dirty="0" smtClean="0">
                <a:solidFill>
                  <a:srgbClr val="FF0000"/>
                </a:solidFill>
              </a:rPr>
              <a:t> </a:t>
            </a:r>
            <a:r>
              <a:rPr lang="tr-TR" dirty="0" smtClean="0"/>
              <a:t>Arık Bıyıklı</a:t>
            </a:r>
            <a:endParaRPr lang="tr-TR" dirty="0"/>
          </a:p>
        </p:txBody>
      </p:sp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3" cstate="print"/>
          <a:srcRect l="1570" t="999" r="1570" b="3000"/>
          <a:stretch>
            <a:fillRect/>
          </a:stretch>
        </p:blipFill>
        <p:spPr bwMode="auto">
          <a:xfrm>
            <a:off x="4572000" y="1295400"/>
            <a:ext cx="4171950" cy="5562600"/>
          </a:xfrm>
          <a:prstGeom prst="rect">
            <a:avLst/>
          </a:prstGeom>
          <a:noFill/>
        </p:spPr>
      </p:pic>
      <p:sp>
        <p:nvSpPr>
          <p:cNvPr id="99333" name="Rectangle 5"/>
          <p:cNvSpPr>
            <a:spLocks noChangeArrowheads="1"/>
          </p:cNvSpPr>
          <p:nvPr/>
        </p:nvSpPr>
        <p:spPr bwMode="auto">
          <a:xfrm>
            <a:off x="5876925" y="2895600"/>
            <a:ext cx="615950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en-US" sz="1400" b="1"/>
              <a:t>Light</a:t>
            </a:r>
            <a:endParaRPr lang="en-US" sz="1400" b="1" i="1"/>
          </a:p>
        </p:txBody>
      </p:sp>
      <p:sp>
        <p:nvSpPr>
          <p:cNvPr id="99334" name="Rectangle 6"/>
          <p:cNvSpPr>
            <a:spLocks noChangeArrowheads="1"/>
          </p:cNvSpPr>
          <p:nvPr/>
        </p:nvSpPr>
        <p:spPr bwMode="auto">
          <a:xfrm>
            <a:off x="7800975" y="2724150"/>
            <a:ext cx="9810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en-US" sz="1400" b="1"/>
              <a:t>Reflected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sz="1400" b="1"/>
              <a:t>light</a:t>
            </a:r>
          </a:p>
        </p:txBody>
      </p:sp>
      <p:sp>
        <p:nvSpPr>
          <p:cNvPr id="99335" name="Rectangle 7"/>
          <p:cNvSpPr>
            <a:spLocks noChangeArrowheads="1"/>
          </p:cNvSpPr>
          <p:nvPr/>
        </p:nvSpPr>
        <p:spPr bwMode="auto">
          <a:xfrm>
            <a:off x="5049838" y="5510213"/>
            <a:ext cx="101123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lnSpc>
                <a:spcPct val="90000"/>
              </a:lnSpc>
            </a:pPr>
            <a:r>
              <a:rPr lang="en-US" sz="1400" b="1"/>
              <a:t>Absorbed</a:t>
            </a:r>
          </a:p>
          <a:p>
            <a:pPr eaLnBrk="0" hangingPunct="0">
              <a:lnSpc>
                <a:spcPct val="90000"/>
              </a:lnSpc>
            </a:pPr>
            <a:r>
              <a:rPr lang="en-US" sz="1400" b="1"/>
              <a:t>light</a:t>
            </a:r>
          </a:p>
        </p:txBody>
      </p:sp>
      <p:sp>
        <p:nvSpPr>
          <p:cNvPr id="99336" name="Rectangle 8"/>
          <p:cNvSpPr>
            <a:spLocks noChangeArrowheads="1"/>
          </p:cNvSpPr>
          <p:nvPr/>
        </p:nvSpPr>
        <p:spPr bwMode="auto">
          <a:xfrm>
            <a:off x="5848350" y="6288088"/>
            <a:ext cx="119856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lnSpc>
                <a:spcPct val="90000"/>
              </a:lnSpc>
            </a:pPr>
            <a:r>
              <a:rPr lang="en-US" sz="1400" b="1"/>
              <a:t>Transmitted</a:t>
            </a:r>
          </a:p>
          <a:p>
            <a:pPr eaLnBrk="0" hangingPunct="0">
              <a:lnSpc>
                <a:spcPct val="90000"/>
              </a:lnSpc>
            </a:pPr>
            <a:r>
              <a:rPr lang="en-US" sz="1400" b="1"/>
              <a:t>light</a:t>
            </a:r>
            <a:endParaRPr lang="en-US" sz="1400" b="1" i="1" baseline="30000"/>
          </a:p>
        </p:txBody>
      </p:sp>
      <p:sp>
        <p:nvSpPr>
          <p:cNvPr id="99337" name="Rectangle 9"/>
          <p:cNvSpPr>
            <a:spLocks noChangeArrowheads="1"/>
          </p:cNvSpPr>
          <p:nvPr/>
        </p:nvSpPr>
        <p:spPr bwMode="auto">
          <a:xfrm>
            <a:off x="7772400" y="6324600"/>
            <a:ext cx="1168400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lnSpc>
                <a:spcPct val="90000"/>
              </a:lnSpc>
            </a:pPr>
            <a:r>
              <a:rPr lang="en-US" sz="1400" b="1"/>
              <a:t>Chloroplast</a:t>
            </a:r>
          </a:p>
        </p:txBody>
      </p:sp>
      <p:sp>
        <p:nvSpPr>
          <p:cNvPr id="99338" name="Line 10"/>
          <p:cNvSpPr>
            <a:spLocks noChangeShapeType="1"/>
          </p:cNvSpPr>
          <p:nvPr/>
        </p:nvSpPr>
        <p:spPr bwMode="auto">
          <a:xfrm flipV="1">
            <a:off x="6019800" y="5181600"/>
            <a:ext cx="838200" cy="4572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99339" name="Line 11"/>
          <p:cNvSpPr>
            <a:spLocks noChangeShapeType="1"/>
          </p:cNvSpPr>
          <p:nvPr/>
        </p:nvSpPr>
        <p:spPr bwMode="auto">
          <a:xfrm flipV="1">
            <a:off x="6019800" y="5410200"/>
            <a:ext cx="838200" cy="2286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99340" name="Line 12"/>
          <p:cNvSpPr>
            <a:spLocks noChangeShapeType="1"/>
          </p:cNvSpPr>
          <p:nvPr/>
        </p:nvSpPr>
        <p:spPr bwMode="auto">
          <a:xfrm flipH="1" flipV="1">
            <a:off x="8166100" y="6086475"/>
            <a:ext cx="106363" cy="2111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99341" name="Rectangle 13"/>
          <p:cNvSpPr>
            <a:spLocks noChangeArrowheads="1"/>
          </p:cNvSpPr>
          <p:nvPr/>
        </p:nvSpPr>
        <p:spPr bwMode="auto">
          <a:xfrm>
            <a:off x="228600" y="228600"/>
            <a:ext cx="86868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tr-TR" sz="2800" dirty="0" smtClean="0">
                <a:solidFill>
                  <a:schemeClr val="tx2"/>
                </a:solidFill>
              </a:rPr>
              <a:t>Klorofil molekülüne çarpan ışığın yansıyan veya geçen miktarı değil, soğurulan miktarı önemlidir.</a:t>
            </a:r>
            <a:endParaRPr lang="en-US" sz="28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0" grpId="0" build="p" autoUpdateAnimBg="0" advAuto="0"/>
      <p:bldP spid="99333" grpId="0" autoUpdateAnimBg="0"/>
      <p:bldP spid="99334" grpId="0" autoUpdateAnimBg="0"/>
      <p:bldP spid="99335" grpId="0" autoUpdateAnimBg="0"/>
      <p:bldP spid="99336" grpId="0" autoUpdateAnimBg="0"/>
      <p:bldP spid="99337" grpId="0" autoUpdateAnimBg="0"/>
      <p:bldP spid="99338" grpId="0" animBg="1"/>
      <p:bldP spid="99339" grpId="0" animBg="1"/>
      <p:bldP spid="9934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KLOROFİL 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Klorofil molekülü C-H-O-N ve Mg elementlerinden oluşur.</a:t>
            </a:r>
          </a:p>
          <a:p>
            <a:r>
              <a:rPr lang="tr-TR" dirty="0" smtClean="0"/>
              <a:t>Klorofil a ve Klorofil b olmak üzere 2 çeşidi vardır.</a:t>
            </a:r>
          </a:p>
          <a:p>
            <a:r>
              <a:rPr lang="tr-TR" dirty="0" smtClean="0"/>
              <a:t>Demir elementi klorofil yapısına katılmadığı halde, sentezi için katalizör görevi yapar.</a:t>
            </a:r>
          </a:p>
          <a:p>
            <a:r>
              <a:rPr lang="tr-TR" dirty="0" smtClean="0"/>
              <a:t>Fotosentezde </a:t>
            </a:r>
            <a:r>
              <a:rPr lang="tr-TR" dirty="0" err="1" smtClean="0"/>
              <a:t>fikosiyanin</a:t>
            </a:r>
            <a:r>
              <a:rPr lang="tr-TR" dirty="0" smtClean="0"/>
              <a:t> (mavi),</a:t>
            </a:r>
            <a:r>
              <a:rPr lang="tr-TR" dirty="0" err="1" smtClean="0"/>
              <a:t>fikoeritrin</a:t>
            </a:r>
            <a:r>
              <a:rPr lang="tr-TR" dirty="0" smtClean="0"/>
              <a:t> (kırmızı), </a:t>
            </a:r>
            <a:r>
              <a:rPr lang="tr-TR" dirty="0" err="1" smtClean="0"/>
              <a:t>ksantofil</a:t>
            </a:r>
            <a:r>
              <a:rPr lang="tr-TR" dirty="0" smtClean="0"/>
              <a:t> (sarı), </a:t>
            </a:r>
            <a:r>
              <a:rPr lang="tr-TR" dirty="0" err="1" smtClean="0"/>
              <a:t>karoten</a:t>
            </a:r>
            <a:r>
              <a:rPr lang="tr-TR" dirty="0" smtClean="0"/>
              <a:t> (turuncu) gibi pigmentler de görev alır.</a:t>
            </a:r>
          </a:p>
          <a:p>
            <a:r>
              <a:rPr lang="tr-TR" dirty="0" smtClean="0"/>
              <a:t>Klorofil a yüksek spektrumlu ışıkta, klorofil b ise düşük spektrumlu ışıkta faaliyet gösterir.</a:t>
            </a:r>
            <a:endParaRPr lang="tr-TR" dirty="0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z="1600" b="1" dirty="0" err="1" smtClean="0">
                <a:solidFill>
                  <a:srgbClr val="FF0000"/>
                </a:solidFill>
              </a:rPr>
              <a:t>Copyright</a:t>
            </a:r>
            <a:r>
              <a:rPr lang="tr-TR" sz="1600" b="1" dirty="0" smtClean="0">
                <a:solidFill>
                  <a:srgbClr val="FF0000"/>
                </a:solidFill>
              </a:rPr>
              <a:t> </a:t>
            </a:r>
            <a:r>
              <a:rPr lang="tr-TR" sz="1600" b="1" dirty="0" err="1" smtClean="0">
                <a:solidFill>
                  <a:srgbClr val="FF0000"/>
                </a:solidFill>
              </a:rPr>
              <a:t>Tüzün</a:t>
            </a:r>
            <a:r>
              <a:rPr lang="tr-TR" sz="1600" b="1" dirty="0" smtClean="0">
                <a:solidFill>
                  <a:srgbClr val="FF0000"/>
                </a:solidFill>
              </a:rPr>
              <a:t> Arık Bıyıklı</a:t>
            </a:r>
            <a:endParaRPr lang="tr-TR" sz="1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FOTOSİSTEMLER</a:t>
            </a:r>
            <a:endParaRPr lang="tr-TR" dirty="0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65</a:t>
            </a:fld>
            <a:endParaRPr lang="tr-TR"/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r-TR" dirty="0" smtClean="0"/>
              <a:t>Pigmentler, proteinler ve diğer moleküllerle birlikte </a:t>
            </a:r>
            <a:r>
              <a:rPr lang="tr-TR" dirty="0" err="1" smtClean="0"/>
              <a:t>tilakoit</a:t>
            </a:r>
            <a:r>
              <a:rPr lang="tr-TR" dirty="0" smtClean="0"/>
              <a:t> zarda kümelenerek </a:t>
            </a:r>
            <a:r>
              <a:rPr lang="tr-TR" dirty="0" err="1" smtClean="0"/>
              <a:t>fotosistem</a:t>
            </a:r>
            <a:r>
              <a:rPr lang="tr-TR" dirty="0" smtClean="0"/>
              <a:t> denilen yapıları oluşturur.</a:t>
            </a:r>
          </a:p>
          <a:p>
            <a:r>
              <a:rPr lang="tr-TR" dirty="0" smtClean="0"/>
              <a:t>Bir </a:t>
            </a:r>
            <a:r>
              <a:rPr lang="tr-TR" dirty="0" err="1" smtClean="0"/>
              <a:t>fotosistem</a:t>
            </a:r>
            <a:r>
              <a:rPr lang="tr-TR" dirty="0" smtClean="0"/>
              <a:t> yaklaşık 250-400 pigment içerir.</a:t>
            </a:r>
          </a:p>
          <a:p>
            <a:r>
              <a:rPr lang="tr-TR" dirty="0" smtClean="0"/>
              <a:t> Her </a:t>
            </a:r>
            <a:r>
              <a:rPr lang="tr-TR" dirty="0" err="1" smtClean="0"/>
              <a:t>fotosistemde</a:t>
            </a:r>
            <a:r>
              <a:rPr lang="tr-TR" dirty="0" smtClean="0"/>
              <a:t> bir</a:t>
            </a:r>
            <a:r>
              <a:rPr lang="tr-TR" b="1" dirty="0" smtClean="0"/>
              <a:t> reaksiyon merkezi </a:t>
            </a:r>
            <a:r>
              <a:rPr lang="tr-TR" dirty="0" smtClean="0"/>
              <a:t>ve onu kuşatan bir </a:t>
            </a:r>
            <a:r>
              <a:rPr lang="tr-TR" b="1" dirty="0" smtClean="0"/>
              <a:t>anten kompleksi </a:t>
            </a:r>
            <a:r>
              <a:rPr lang="tr-TR" dirty="0" smtClean="0"/>
              <a:t>bulunur.</a:t>
            </a:r>
          </a:p>
          <a:p>
            <a:r>
              <a:rPr lang="tr-TR" dirty="0" smtClean="0"/>
              <a:t>Anten kompleksi, ışığı toplayan ve reaksiyon merkezine ileten çok sayıda klorofil ve </a:t>
            </a:r>
            <a:r>
              <a:rPr lang="tr-TR" dirty="0" err="1" smtClean="0"/>
              <a:t>karotenoit</a:t>
            </a:r>
            <a:r>
              <a:rPr lang="tr-TR" dirty="0" smtClean="0"/>
              <a:t> içerir. Bu pigmentler sayesinde ışığın soğrulduğu yüzey alanı ve dalga boyu spektrumu genişler. Reaksiyon merkezinde, bir çift klorofil a molekülü ve ilk elektron alıcı olarak adlandırılan bir molekül bulunur. </a:t>
            </a:r>
          </a:p>
          <a:p>
            <a:r>
              <a:rPr lang="tr-TR" dirty="0" smtClean="0"/>
              <a:t>Reaksiyon merkezi, fotosentezin ışığa bağımlı reaksiyonlarının başlatıldığı yerdir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026" descr="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z="1600" b="1" dirty="0" err="1" smtClean="0">
                <a:solidFill>
                  <a:srgbClr val="FF0000"/>
                </a:solidFill>
              </a:rPr>
              <a:t>Copyright</a:t>
            </a:r>
            <a:r>
              <a:rPr lang="tr-TR" sz="1600" b="1" dirty="0" smtClean="0">
                <a:solidFill>
                  <a:srgbClr val="FF0000"/>
                </a:solidFill>
              </a:rPr>
              <a:t> </a:t>
            </a:r>
            <a:r>
              <a:rPr lang="tr-TR" sz="1600" b="1" dirty="0" err="1" smtClean="0">
                <a:solidFill>
                  <a:srgbClr val="FF0000"/>
                </a:solidFill>
              </a:rPr>
              <a:t>Tüzün</a:t>
            </a:r>
            <a:r>
              <a:rPr lang="tr-TR" sz="1600" b="1" dirty="0" smtClean="0">
                <a:solidFill>
                  <a:srgbClr val="FF0000"/>
                </a:solidFill>
              </a:rPr>
              <a:t> Arık Bıyıklı</a:t>
            </a:r>
            <a:endParaRPr lang="tr-TR" sz="1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A01FE-EF4A-4850-A177-3D2552B486AA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67</a:t>
            </a:fld>
            <a:endParaRPr lang="tr-TR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849891"/>
            <a:ext cx="5976664" cy="522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68</a:t>
            </a:fld>
            <a:endParaRPr lang="tr-TR"/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 err="1" smtClean="0"/>
              <a:t>Tilakoit</a:t>
            </a:r>
            <a:r>
              <a:rPr lang="tr-TR" dirty="0" smtClean="0"/>
              <a:t> zarda iki çeşit </a:t>
            </a:r>
            <a:r>
              <a:rPr lang="tr-TR" dirty="0" err="1" smtClean="0"/>
              <a:t>fotosistem</a:t>
            </a:r>
            <a:r>
              <a:rPr lang="tr-TR" dirty="0" smtClean="0"/>
              <a:t> vardır. Bunlar keşfedilme sıralarına göre </a:t>
            </a:r>
            <a:r>
              <a:rPr lang="tr-TR" dirty="0" err="1" smtClean="0"/>
              <a:t>fotosistem</a:t>
            </a:r>
            <a:r>
              <a:rPr lang="tr-TR" dirty="0" smtClean="0"/>
              <a:t>-I ve </a:t>
            </a:r>
            <a:r>
              <a:rPr lang="tr-TR" dirty="0" err="1" smtClean="0"/>
              <a:t>fotosistem</a:t>
            </a:r>
            <a:r>
              <a:rPr lang="tr-TR" dirty="0" smtClean="0"/>
              <a:t> II olarak adlandırılır.</a:t>
            </a:r>
          </a:p>
          <a:p>
            <a:r>
              <a:rPr lang="tr-TR" dirty="0" smtClean="0"/>
              <a:t>FSI: Reaksiyon merkezinde </a:t>
            </a:r>
            <a:r>
              <a:rPr lang="tr-TR" dirty="0" err="1" smtClean="0"/>
              <a:t>kl</a:t>
            </a:r>
            <a:r>
              <a:rPr lang="tr-TR" dirty="0" smtClean="0"/>
              <a:t>-a (700 </a:t>
            </a:r>
            <a:r>
              <a:rPr lang="tr-TR" dirty="0" err="1" smtClean="0"/>
              <a:t>nm</a:t>
            </a:r>
            <a:r>
              <a:rPr lang="tr-TR" dirty="0" smtClean="0"/>
              <a:t>)</a:t>
            </a:r>
          </a:p>
          <a:p>
            <a:r>
              <a:rPr lang="tr-TR" dirty="0" smtClean="0"/>
              <a:t>FSII: Reaksiyon merkezinde </a:t>
            </a:r>
            <a:r>
              <a:rPr lang="tr-TR" dirty="0" err="1" smtClean="0"/>
              <a:t>kl</a:t>
            </a:r>
            <a:r>
              <a:rPr lang="tr-TR" dirty="0" smtClean="0"/>
              <a:t>-b(680nm)</a:t>
            </a:r>
          </a:p>
          <a:p>
            <a:r>
              <a:rPr lang="tr-TR" dirty="0" smtClean="0"/>
              <a:t>ETS elemanları:</a:t>
            </a:r>
          </a:p>
          <a:p>
            <a:r>
              <a:rPr lang="tr-TR" dirty="0" err="1" smtClean="0"/>
              <a:t>Ferrodoksin</a:t>
            </a:r>
            <a:r>
              <a:rPr lang="tr-TR" dirty="0" smtClean="0"/>
              <a:t> (</a:t>
            </a:r>
            <a:r>
              <a:rPr lang="tr-TR" dirty="0" err="1" smtClean="0"/>
              <a:t>Fe</a:t>
            </a:r>
            <a:r>
              <a:rPr lang="tr-TR" dirty="0" smtClean="0"/>
              <a:t> içerir)</a:t>
            </a:r>
          </a:p>
          <a:p>
            <a:r>
              <a:rPr lang="tr-TR" dirty="0" err="1" smtClean="0"/>
              <a:t>Sitokromlar</a:t>
            </a:r>
            <a:r>
              <a:rPr lang="tr-TR" dirty="0" smtClean="0"/>
              <a:t> (</a:t>
            </a:r>
            <a:r>
              <a:rPr lang="tr-TR" dirty="0" err="1" smtClean="0"/>
              <a:t>Fe</a:t>
            </a:r>
            <a:r>
              <a:rPr lang="tr-TR" dirty="0" smtClean="0"/>
              <a:t> içerir)</a:t>
            </a:r>
          </a:p>
          <a:p>
            <a:r>
              <a:rPr lang="tr-TR" dirty="0" err="1" smtClean="0"/>
              <a:t>Plastokinon</a:t>
            </a:r>
            <a:r>
              <a:rPr lang="tr-TR" dirty="0" smtClean="0"/>
              <a:t> (</a:t>
            </a:r>
            <a:r>
              <a:rPr lang="tr-TR" dirty="0" err="1" smtClean="0"/>
              <a:t>Flavoprotein</a:t>
            </a:r>
            <a:r>
              <a:rPr lang="tr-TR" dirty="0" smtClean="0"/>
              <a:t>)</a:t>
            </a:r>
          </a:p>
          <a:p>
            <a:r>
              <a:rPr lang="tr-TR" dirty="0" err="1" smtClean="0"/>
              <a:t>Plastosiyanin</a:t>
            </a:r>
            <a:r>
              <a:rPr lang="tr-TR" dirty="0" smtClean="0"/>
              <a:t> </a:t>
            </a:r>
            <a:endParaRPr lang="tr-TR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sz="3600" dirty="0" smtClean="0"/>
              <a:t>FARKLI PİGMENTLER IŞIĞI FARKLI ABSORBLAR</a:t>
            </a:r>
            <a:endParaRPr lang="en-US" sz="3600" dirty="0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z="1600" b="1" dirty="0" err="1" smtClean="0">
                <a:solidFill>
                  <a:srgbClr val="FF0000"/>
                </a:solidFill>
              </a:rPr>
              <a:t>Copyright</a:t>
            </a:r>
            <a:r>
              <a:rPr lang="tr-TR" sz="1600" b="1" dirty="0" smtClean="0">
                <a:solidFill>
                  <a:srgbClr val="FF0000"/>
                </a:solidFill>
              </a:rPr>
              <a:t> </a:t>
            </a:r>
            <a:r>
              <a:rPr lang="tr-TR" sz="1600" b="1" dirty="0" err="1" smtClean="0">
                <a:solidFill>
                  <a:srgbClr val="FF0000"/>
                </a:solidFill>
              </a:rPr>
              <a:t>Tüzün</a:t>
            </a:r>
            <a:r>
              <a:rPr lang="tr-TR" sz="1600" b="1" dirty="0" smtClean="0">
                <a:solidFill>
                  <a:srgbClr val="FF0000"/>
                </a:solidFill>
              </a:rPr>
              <a:t> Arık Bıyıklı</a:t>
            </a:r>
            <a:endParaRPr lang="tr-TR" sz="1600" b="1" dirty="0">
              <a:solidFill>
                <a:srgbClr val="FF0000"/>
              </a:solidFill>
            </a:endParaRPr>
          </a:p>
        </p:txBody>
      </p:sp>
      <p:pic>
        <p:nvPicPr>
          <p:cNvPr id="177155" name="Picture 3" descr="action_spectrum"/>
          <p:cNvPicPr>
            <a:picLocks noChangeAspect="1" noChangeArrowheads="1"/>
          </p:cNvPicPr>
          <p:nvPr/>
        </p:nvPicPr>
        <p:blipFill>
          <a:blip r:embed="rId3" cstate="print"/>
          <a:srcRect t="48854"/>
          <a:stretch>
            <a:fillRect/>
          </a:stretch>
        </p:blipFill>
        <p:spPr bwMode="auto">
          <a:xfrm>
            <a:off x="228600" y="2133600"/>
            <a:ext cx="4191000" cy="3517900"/>
          </a:xfrm>
          <a:prstGeom prst="rect">
            <a:avLst/>
          </a:prstGeom>
          <a:noFill/>
        </p:spPr>
      </p:pic>
      <p:pic>
        <p:nvPicPr>
          <p:cNvPr id="177156" name="Picture 4" descr="action_spectrum"/>
          <p:cNvPicPr>
            <a:picLocks noChangeAspect="1" noChangeArrowheads="1"/>
          </p:cNvPicPr>
          <p:nvPr/>
        </p:nvPicPr>
        <p:blipFill>
          <a:blip r:embed="rId3" cstate="print"/>
          <a:srcRect b="51146"/>
          <a:stretch>
            <a:fillRect/>
          </a:stretch>
        </p:blipFill>
        <p:spPr bwMode="auto">
          <a:xfrm>
            <a:off x="4572000" y="2209800"/>
            <a:ext cx="4114800" cy="3298825"/>
          </a:xfrm>
          <a:prstGeom prst="rect">
            <a:avLst/>
          </a:prstGeom>
          <a:noFill/>
        </p:spPr>
      </p:pic>
      <p:pic>
        <p:nvPicPr>
          <p:cNvPr id="177157" name="Picture 5" descr="action_spectra"/>
          <p:cNvPicPr>
            <a:picLocks noChangeAspect="1" noChangeArrowheads="1"/>
          </p:cNvPicPr>
          <p:nvPr/>
        </p:nvPicPr>
        <p:blipFill>
          <a:blip r:embed="rId4" cstate="print"/>
          <a:srcRect l="56223" t="52180" b="39191"/>
          <a:stretch>
            <a:fillRect/>
          </a:stretch>
        </p:blipFill>
        <p:spPr bwMode="auto">
          <a:xfrm>
            <a:off x="5181600" y="4800600"/>
            <a:ext cx="3505200" cy="304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FOSFORİLASYON</a:t>
            </a:r>
            <a:endParaRPr lang="tr-TR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484784"/>
            <a:ext cx="7560840" cy="125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Metin kutusu"/>
          <p:cNvSpPr txBox="1"/>
          <p:nvPr/>
        </p:nvSpPr>
        <p:spPr>
          <a:xfrm>
            <a:off x="1115616" y="3212976"/>
            <a:ext cx="7128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 smtClean="0"/>
              <a:t>ATP sentezlenmesi </a:t>
            </a:r>
            <a:r>
              <a:rPr lang="tr-TR" sz="2400" dirty="0" smtClean="0">
                <a:solidFill>
                  <a:srgbClr val="FF0000"/>
                </a:solidFill>
              </a:rPr>
              <a:t>ENDERGONİK</a:t>
            </a:r>
            <a:r>
              <a:rPr lang="tr-TR" sz="2400" dirty="0" smtClean="0"/>
              <a:t>, yıkımı </a:t>
            </a:r>
            <a:r>
              <a:rPr lang="tr-TR" sz="2400" dirty="0" smtClean="0">
                <a:solidFill>
                  <a:srgbClr val="3333FF"/>
                </a:solidFill>
              </a:rPr>
              <a:t>EKZERGONİK </a:t>
            </a:r>
            <a:r>
              <a:rPr lang="tr-TR" sz="2400" dirty="0" smtClean="0"/>
              <a:t>bir tepkimedir</a:t>
            </a:r>
            <a:r>
              <a:rPr lang="tr-TR" dirty="0" smtClean="0"/>
              <a:t>.</a:t>
            </a:r>
            <a:endParaRPr lang="tr-TR" dirty="0"/>
          </a:p>
        </p:txBody>
      </p:sp>
      <p:sp>
        <p:nvSpPr>
          <p:cNvPr id="6" name="5 Metin kutusu"/>
          <p:cNvSpPr txBox="1"/>
          <p:nvPr/>
        </p:nvSpPr>
        <p:spPr>
          <a:xfrm>
            <a:off x="1187624" y="4437112"/>
            <a:ext cx="66967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UYARI: Hücredeki </a:t>
            </a:r>
            <a:r>
              <a:rPr lang="tr-TR" dirty="0" err="1" smtClean="0"/>
              <a:t>katabolik</a:t>
            </a:r>
            <a:r>
              <a:rPr lang="tr-TR" dirty="0" smtClean="0"/>
              <a:t> olaylar sonucu (solunum) ATP üretilir. </a:t>
            </a:r>
            <a:r>
              <a:rPr lang="tr-TR" dirty="0" err="1" smtClean="0"/>
              <a:t>Anabolik</a:t>
            </a:r>
            <a:r>
              <a:rPr lang="tr-TR" dirty="0" smtClean="0"/>
              <a:t> olaylarda (fotosentez,</a:t>
            </a:r>
            <a:r>
              <a:rPr lang="tr-TR" dirty="0" err="1" smtClean="0"/>
              <a:t>kemosentez</a:t>
            </a:r>
            <a:r>
              <a:rPr lang="tr-TR" dirty="0" smtClean="0"/>
              <a:t>) ATP harcanır. </a:t>
            </a:r>
          </a:p>
          <a:p>
            <a:endParaRPr lang="tr-TR" dirty="0"/>
          </a:p>
          <a:p>
            <a:r>
              <a:rPr lang="tr-TR" dirty="0" smtClean="0"/>
              <a:t>ATP Hidrolizi=DEFOSFORİLASYON</a:t>
            </a:r>
          </a:p>
          <a:p>
            <a:endParaRPr lang="tr-TR" dirty="0"/>
          </a:p>
          <a:p>
            <a:r>
              <a:rPr lang="tr-TR" dirty="0" smtClean="0"/>
              <a:t>Difüzyon,</a:t>
            </a:r>
            <a:r>
              <a:rPr lang="tr-TR" dirty="0" err="1" smtClean="0"/>
              <a:t>ozmoz</a:t>
            </a:r>
            <a:r>
              <a:rPr lang="tr-TR" dirty="0" smtClean="0"/>
              <a:t>,kimyasal sindirim olaylarında ATP hidrolizi olmaz!</a:t>
            </a:r>
          </a:p>
          <a:p>
            <a:endParaRPr lang="tr-TR" dirty="0"/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23563-5D12-44FA-B8B4-1B77CFFA79DB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8" name="7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7</a:t>
            </a:fld>
            <a:endParaRPr lang="tr-TR"/>
          </a:p>
        </p:txBody>
      </p:sp>
      <p:sp>
        <p:nvSpPr>
          <p:cNvPr id="9" name="8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FOTOSENTEZİN EVRELERİ</a:t>
            </a:r>
            <a:endParaRPr lang="tr-TR" dirty="0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z="1600" b="1" dirty="0" err="1" smtClean="0">
                <a:solidFill>
                  <a:srgbClr val="FF0000"/>
                </a:solidFill>
              </a:rPr>
              <a:t>Copyright</a:t>
            </a:r>
            <a:r>
              <a:rPr lang="tr-TR" sz="1600" b="1" dirty="0" smtClean="0">
                <a:solidFill>
                  <a:srgbClr val="FF0000"/>
                </a:solidFill>
              </a:rPr>
              <a:t> </a:t>
            </a:r>
            <a:r>
              <a:rPr lang="tr-TR" sz="1600" b="1" dirty="0" err="1" smtClean="0">
                <a:solidFill>
                  <a:srgbClr val="FF0000"/>
                </a:solidFill>
              </a:rPr>
              <a:t>Tüzün</a:t>
            </a:r>
            <a:r>
              <a:rPr lang="tr-TR" sz="1600" b="1" dirty="0" smtClean="0">
                <a:solidFill>
                  <a:srgbClr val="FF0000"/>
                </a:solidFill>
              </a:rPr>
              <a:t> Arık Bıyıklı</a:t>
            </a:r>
            <a:endParaRPr lang="tr-TR" sz="1600" b="1" dirty="0">
              <a:solidFill>
                <a:srgbClr val="FF0000"/>
              </a:solidFill>
            </a:endParaRPr>
          </a:p>
        </p:txBody>
      </p:sp>
      <p:graphicFrame>
        <p:nvGraphicFramePr>
          <p:cNvPr id="6" name="5 İçerik Yer Tutucusu"/>
          <p:cNvGraphicFramePr>
            <a:graphicFrameLocks noGrp="1"/>
          </p:cNvGraphicFramePr>
          <p:nvPr>
            <p:ph sz="quarter" idx="1"/>
          </p:nvPr>
        </p:nvGraphicFramePr>
        <p:xfrm>
          <a:off x="914400" y="1447800"/>
          <a:ext cx="77724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71</a:t>
            </a:fld>
            <a:endParaRPr lang="tr-TR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1" y="294903"/>
            <a:ext cx="7920880" cy="5724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AYDINLIK EVRE</a:t>
            </a:r>
            <a:endParaRPr lang="tr-TR" dirty="0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72</a:t>
            </a:fld>
            <a:endParaRPr lang="tr-TR"/>
          </a:p>
        </p:txBody>
      </p:sp>
      <p:pic>
        <p:nvPicPr>
          <p:cNvPr id="7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 t="2000" r="1505" b="5000"/>
          <a:stretch>
            <a:fillRect/>
          </a:stretch>
        </p:blipFill>
        <p:spPr bwMode="auto">
          <a:xfrm>
            <a:off x="3779912" y="1556792"/>
            <a:ext cx="5086435" cy="4572000"/>
          </a:xfrm>
          <a:prstGeom prst="rect">
            <a:avLst/>
          </a:prstGeom>
          <a:noFill/>
        </p:spPr>
      </p:pic>
      <p:sp>
        <p:nvSpPr>
          <p:cNvPr id="8" name="7 Metin kutusu"/>
          <p:cNvSpPr txBox="1"/>
          <p:nvPr/>
        </p:nvSpPr>
        <p:spPr>
          <a:xfrm>
            <a:off x="611560" y="1772816"/>
            <a:ext cx="3024336" cy="3970318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buFont typeface="Arial" pitchFamily="34" charset="0"/>
              <a:buChar char="•"/>
            </a:pPr>
            <a:r>
              <a:rPr lang="tr-TR" sz="2800" dirty="0" smtClean="0">
                <a:solidFill>
                  <a:srgbClr val="0000FF"/>
                </a:solidFill>
              </a:rPr>
              <a:t>Aydınlık evrede mutlaka ışık gereklidir. </a:t>
            </a:r>
          </a:p>
          <a:p>
            <a:pPr>
              <a:lnSpc>
                <a:spcPct val="90000"/>
              </a:lnSpc>
              <a:buFont typeface="Arial" pitchFamily="34" charset="0"/>
              <a:buChar char="•"/>
            </a:pPr>
            <a:r>
              <a:rPr lang="tr-TR" sz="2800" dirty="0" smtClean="0">
                <a:solidFill>
                  <a:srgbClr val="0000FF"/>
                </a:solidFill>
              </a:rPr>
              <a:t>Elektron transferi olur.</a:t>
            </a:r>
          </a:p>
          <a:p>
            <a:pPr>
              <a:lnSpc>
                <a:spcPct val="90000"/>
              </a:lnSpc>
              <a:buFont typeface="Arial" pitchFamily="34" charset="0"/>
              <a:buChar char="•"/>
            </a:pPr>
            <a:r>
              <a:rPr lang="tr-TR" sz="2800" dirty="0" smtClean="0">
                <a:solidFill>
                  <a:srgbClr val="0000FF"/>
                </a:solidFill>
              </a:rPr>
              <a:t>Su parçalanır ve oksijen oluşur.</a:t>
            </a:r>
          </a:p>
          <a:p>
            <a:pPr>
              <a:lnSpc>
                <a:spcPct val="90000"/>
              </a:lnSpc>
              <a:buFont typeface="Arial" pitchFamily="34" charset="0"/>
              <a:buChar char="•"/>
            </a:pPr>
            <a:r>
              <a:rPr lang="tr-TR" sz="2800" dirty="0" smtClean="0">
                <a:solidFill>
                  <a:srgbClr val="0000FF"/>
                </a:solidFill>
              </a:rPr>
              <a:t>Granada gerçekleşir.</a:t>
            </a:r>
          </a:p>
          <a:p>
            <a:pPr>
              <a:lnSpc>
                <a:spcPct val="90000"/>
              </a:lnSpc>
              <a:buFont typeface="Arial" pitchFamily="34" charset="0"/>
              <a:buChar char="•"/>
            </a:pPr>
            <a:r>
              <a:rPr lang="tr-TR" sz="2800" dirty="0" smtClean="0">
                <a:solidFill>
                  <a:srgbClr val="0000FF"/>
                </a:solidFill>
              </a:rPr>
              <a:t>ATP ve NADPH molekülü üretilir.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73</a:t>
            </a:fld>
            <a:endParaRPr lang="tr-TR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0803" y="1268760"/>
            <a:ext cx="8165997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KEMİOZMOZİS</a:t>
            </a:r>
            <a:endParaRPr lang="tr-TR" dirty="0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74</a:t>
            </a:fld>
            <a:endParaRPr lang="tr-TR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452562"/>
            <a:ext cx="7620000" cy="4712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75</a:t>
            </a:fld>
            <a:endParaRPr lang="tr-TR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518022"/>
            <a:ext cx="7772400" cy="4431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KARANLIK EVRE</a:t>
            </a:r>
            <a:endParaRPr lang="tr-TR" dirty="0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76</a:t>
            </a:fld>
            <a:endParaRPr lang="tr-TR"/>
          </a:p>
        </p:txBody>
      </p:sp>
      <p:pic>
        <p:nvPicPr>
          <p:cNvPr id="7" name="Picture 4" descr="photosynthesis_overview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3437660" y="1988840"/>
            <a:ext cx="5371080" cy="3794001"/>
          </a:xfrm>
          <a:noFill/>
          <a:ln/>
        </p:spPr>
      </p:pic>
      <p:sp>
        <p:nvSpPr>
          <p:cNvPr id="8" name="7 Metin kutusu"/>
          <p:cNvSpPr txBox="1"/>
          <p:nvPr/>
        </p:nvSpPr>
        <p:spPr>
          <a:xfrm>
            <a:off x="395536" y="1772816"/>
            <a:ext cx="2736304" cy="31700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sz="2000" dirty="0" smtClean="0"/>
              <a:t>Işık gerekli değildir.</a:t>
            </a:r>
          </a:p>
          <a:p>
            <a:pPr>
              <a:buFont typeface="Arial" pitchFamily="34" charset="0"/>
              <a:buChar char="•"/>
            </a:pPr>
            <a:r>
              <a:rPr lang="tr-TR" sz="2000" dirty="0" smtClean="0"/>
              <a:t>Enzim denetimli gerçekleştiğinden sıcaklık değişimlerinden etkilenir.</a:t>
            </a:r>
          </a:p>
          <a:p>
            <a:pPr>
              <a:buFont typeface="Arial" pitchFamily="34" charset="0"/>
              <a:buChar char="•"/>
            </a:pPr>
            <a:r>
              <a:rPr lang="tr-TR" sz="2000" dirty="0" smtClean="0"/>
              <a:t>Kloroplast </a:t>
            </a:r>
            <a:r>
              <a:rPr lang="tr-TR" sz="2000" dirty="0" err="1" smtClean="0"/>
              <a:t>stromasında</a:t>
            </a:r>
            <a:r>
              <a:rPr lang="tr-TR" sz="2000" dirty="0" smtClean="0"/>
              <a:t> olur.</a:t>
            </a:r>
          </a:p>
          <a:p>
            <a:pPr>
              <a:buFont typeface="Arial" pitchFamily="34" charset="0"/>
              <a:buChar char="•"/>
            </a:pPr>
            <a:r>
              <a:rPr lang="tr-TR" sz="2000" dirty="0" smtClean="0"/>
              <a:t>ATP,NADPH molekülleri tüketilir</a:t>
            </a:r>
          </a:p>
          <a:p>
            <a:pPr>
              <a:buFont typeface="Arial" pitchFamily="34" charset="0"/>
              <a:buChar char="•"/>
            </a:pPr>
            <a:r>
              <a:rPr lang="tr-TR" sz="2000" dirty="0" smtClean="0"/>
              <a:t>CO2 kullanılır ve organik madde sentezlenir</a:t>
            </a:r>
            <a:endParaRPr lang="tr-TR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FOTOSENTEZ REAKSİYONLARI</a:t>
            </a:r>
            <a:endParaRPr lang="tr-TR" dirty="0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B7DE3-8398-45DC-BA5A-974547B770FA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77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9918" y="1988840"/>
            <a:ext cx="7244490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IŞIKTAN BAĞIMSIZ TEPKİMELER</a:t>
            </a:r>
            <a:endParaRPr lang="tr-TR" dirty="0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78</a:t>
            </a:fld>
            <a:endParaRPr lang="tr-TR"/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1"/>
          </p:nvPr>
        </p:nvSpPr>
        <p:spPr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r>
              <a:rPr lang="tr-TR" dirty="0" smtClean="0"/>
              <a:t>Bu reaksiyonlar CO2 </a:t>
            </a:r>
            <a:r>
              <a:rPr lang="tr-TR" dirty="0" err="1" smtClean="0"/>
              <a:t>nin</a:t>
            </a:r>
            <a:r>
              <a:rPr lang="tr-TR" dirty="0" smtClean="0"/>
              <a:t> RDP bileşiği tarafından tutulmasıyla başlar.</a:t>
            </a:r>
          </a:p>
          <a:p>
            <a:r>
              <a:rPr lang="tr-TR" dirty="0" smtClean="0"/>
              <a:t>CO2 </a:t>
            </a:r>
            <a:r>
              <a:rPr lang="tr-TR" dirty="0" err="1" smtClean="0"/>
              <a:t>fiksasyonunu</a:t>
            </a:r>
            <a:r>
              <a:rPr lang="tr-TR" dirty="0" smtClean="0"/>
              <a:t> gerçekleştiren enzim RUBISCO  (</a:t>
            </a:r>
            <a:r>
              <a:rPr lang="tr-TR" dirty="0" err="1" smtClean="0"/>
              <a:t>ribuloz</a:t>
            </a:r>
            <a:r>
              <a:rPr lang="tr-TR" dirty="0" smtClean="0"/>
              <a:t> </a:t>
            </a:r>
            <a:r>
              <a:rPr lang="tr-TR" dirty="0" err="1" smtClean="0"/>
              <a:t>bifosfat</a:t>
            </a:r>
            <a:r>
              <a:rPr lang="tr-TR" dirty="0" smtClean="0"/>
              <a:t> </a:t>
            </a:r>
            <a:r>
              <a:rPr lang="tr-TR" dirty="0" err="1" smtClean="0"/>
              <a:t>karboksilaz</a:t>
            </a:r>
            <a:r>
              <a:rPr lang="tr-TR" dirty="0" smtClean="0"/>
              <a:t>) dur.</a:t>
            </a:r>
          </a:p>
          <a:p>
            <a:r>
              <a:rPr lang="tr-TR" dirty="0" smtClean="0"/>
              <a:t>NADPH glikoz </a:t>
            </a:r>
            <a:r>
              <a:rPr lang="tr-TR" dirty="0" err="1" smtClean="0"/>
              <a:t>biyosentezi</a:t>
            </a:r>
            <a:r>
              <a:rPr lang="tr-TR" dirty="0" smtClean="0"/>
              <a:t> için elektron kaynağıdır.</a:t>
            </a:r>
          </a:p>
          <a:p>
            <a:r>
              <a:rPr lang="tr-TR" dirty="0" smtClean="0"/>
              <a:t>3 evrede incelenir:</a:t>
            </a:r>
          </a:p>
          <a:p>
            <a:r>
              <a:rPr lang="tr-TR" dirty="0" smtClean="0"/>
              <a:t>1.Karbon bağlama evresi</a:t>
            </a:r>
          </a:p>
          <a:p>
            <a:r>
              <a:rPr lang="tr-TR" dirty="0" smtClean="0"/>
              <a:t>2.İndirgenme evresi</a:t>
            </a:r>
          </a:p>
          <a:p>
            <a:r>
              <a:rPr lang="tr-TR" dirty="0" smtClean="0"/>
              <a:t>3.</a:t>
            </a:r>
            <a:r>
              <a:rPr lang="tr-TR" dirty="0" err="1" smtClean="0"/>
              <a:t>RuBP</a:t>
            </a:r>
            <a:r>
              <a:rPr lang="tr-TR" dirty="0" smtClean="0"/>
              <a:t> yenilenmesi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79</a:t>
            </a:fld>
            <a:endParaRPr lang="tr-TR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328025"/>
            <a:ext cx="6624735" cy="6053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ATP</a:t>
            </a:r>
            <a:endParaRPr lang="tr-TR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8212" y="1556793"/>
            <a:ext cx="7724775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7246D-B8D8-4CF2-B217-3B01B972DB1F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8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80</a:t>
            </a:fld>
            <a:endParaRPr lang="tr-TR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476672"/>
            <a:ext cx="8098913" cy="5921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Fotosentez son ürünleri</a:t>
            </a:r>
            <a:endParaRPr lang="tr-TR" dirty="0"/>
          </a:p>
        </p:txBody>
      </p:sp>
      <p:pic>
        <p:nvPicPr>
          <p:cNvPr id="501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1556792"/>
            <a:ext cx="5616624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z="1600" b="1" dirty="0" err="1" smtClean="0">
                <a:solidFill>
                  <a:srgbClr val="FF0000"/>
                </a:solidFill>
              </a:rPr>
              <a:t>Copyright</a:t>
            </a:r>
            <a:r>
              <a:rPr lang="tr-TR" sz="1600" b="1" dirty="0" smtClean="0">
                <a:solidFill>
                  <a:srgbClr val="FF0000"/>
                </a:solidFill>
              </a:rPr>
              <a:t> </a:t>
            </a:r>
            <a:r>
              <a:rPr lang="tr-TR" sz="1600" b="1" dirty="0" err="1" smtClean="0">
                <a:solidFill>
                  <a:srgbClr val="FF0000"/>
                </a:solidFill>
              </a:rPr>
              <a:t>Tüzün</a:t>
            </a:r>
            <a:r>
              <a:rPr lang="tr-TR" sz="1600" b="1" dirty="0" smtClean="0">
                <a:solidFill>
                  <a:srgbClr val="FF0000"/>
                </a:solidFill>
              </a:rPr>
              <a:t> Arık Bıyıklı</a:t>
            </a:r>
            <a:endParaRPr lang="tr-TR" sz="1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FOTOSENTEZ HIZINI ETKİLEYEN FAKTÖRLER</a:t>
            </a:r>
            <a:endParaRPr lang="tr-TR" dirty="0"/>
          </a:p>
        </p:txBody>
      </p:sp>
      <p:pic>
        <p:nvPicPr>
          <p:cNvPr id="460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57200" y="1681895"/>
            <a:ext cx="8229600" cy="4362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z="1600" b="1" dirty="0" err="1" smtClean="0">
                <a:solidFill>
                  <a:srgbClr val="FF0000"/>
                </a:solidFill>
              </a:rPr>
              <a:t>Copyright</a:t>
            </a:r>
            <a:r>
              <a:rPr lang="tr-TR" sz="1600" b="1" dirty="0" smtClean="0">
                <a:solidFill>
                  <a:srgbClr val="FF0000"/>
                </a:solidFill>
              </a:rPr>
              <a:t> </a:t>
            </a:r>
            <a:r>
              <a:rPr lang="tr-TR" sz="1600" b="1" dirty="0" err="1" smtClean="0">
                <a:solidFill>
                  <a:srgbClr val="FF0000"/>
                </a:solidFill>
              </a:rPr>
              <a:t>Tüzün</a:t>
            </a:r>
            <a:r>
              <a:rPr lang="tr-TR" sz="1600" b="1" dirty="0" smtClean="0">
                <a:solidFill>
                  <a:srgbClr val="FF0000"/>
                </a:solidFill>
              </a:rPr>
              <a:t> Arık Bıyıklı</a:t>
            </a:r>
            <a:endParaRPr lang="tr-TR" sz="1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CO2 miktarı</a:t>
            </a:r>
            <a:endParaRPr lang="tr-TR" dirty="0"/>
          </a:p>
        </p:txBody>
      </p:sp>
      <p:pic>
        <p:nvPicPr>
          <p:cNvPr id="512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484784"/>
            <a:ext cx="7704856" cy="4392488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</p:spPr>
      </p:pic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z="1600" b="1" dirty="0" err="1" smtClean="0">
                <a:solidFill>
                  <a:srgbClr val="FF0000"/>
                </a:solidFill>
              </a:rPr>
              <a:t>Copyright</a:t>
            </a:r>
            <a:r>
              <a:rPr lang="tr-TR" sz="1600" b="1" dirty="0" smtClean="0">
                <a:solidFill>
                  <a:srgbClr val="FF0000"/>
                </a:solidFill>
              </a:rPr>
              <a:t> </a:t>
            </a:r>
            <a:r>
              <a:rPr lang="tr-TR" sz="1600" b="1" dirty="0" err="1" smtClean="0">
                <a:solidFill>
                  <a:srgbClr val="FF0000"/>
                </a:solidFill>
              </a:rPr>
              <a:t>Tüzün</a:t>
            </a:r>
            <a:r>
              <a:rPr lang="tr-TR" sz="1600" b="1" dirty="0" smtClean="0">
                <a:solidFill>
                  <a:srgbClr val="FF0000"/>
                </a:solidFill>
              </a:rPr>
              <a:t> Arık Bıyıklı</a:t>
            </a:r>
            <a:endParaRPr lang="tr-TR" sz="1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IŞIK ŞİDDETİ</a:t>
            </a:r>
            <a:endParaRPr lang="tr-TR" dirty="0"/>
          </a:p>
        </p:txBody>
      </p:sp>
      <p:pic>
        <p:nvPicPr>
          <p:cNvPr id="522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412776"/>
            <a:ext cx="7416824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z="1600" b="1" dirty="0" err="1" smtClean="0">
                <a:solidFill>
                  <a:srgbClr val="FF0000"/>
                </a:solidFill>
              </a:rPr>
              <a:t>Copyright</a:t>
            </a:r>
            <a:r>
              <a:rPr lang="tr-TR" sz="1600" b="1" dirty="0" smtClean="0">
                <a:solidFill>
                  <a:srgbClr val="FF0000"/>
                </a:solidFill>
              </a:rPr>
              <a:t> </a:t>
            </a:r>
            <a:r>
              <a:rPr lang="tr-TR" sz="1600" b="1" dirty="0" err="1" smtClean="0">
                <a:solidFill>
                  <a:srgbClr val="FF0000"/>
                </a:solidFill>
              </a:rPr>
              <a:t>Tüzün</a:t>
            </a:r>
            <a:r>
              <a:rPr lang="tr-TR" sz="1600" b="1" dirty="0" smtClean="0">
                <a:solidFill>
                  <a:srgbClr val="FF0000"/>
                </a:solidFill>
              </a:rPr>
              <a:t> Arık Bıyıklı</a:t>
            </a:r>
            <a:endParaRPr lang="tr-TR" sz="1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71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8640"/>
            <a:ext cx="9144000" cy="6669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z="1600" b="1" dirty="0" err="1" smtClean="0">
                <a:solidFill>
                  <a:srgbClr val="FF0000"/>
                </a:solidFill>
              </a:rPr>
              <a:t>Copyright</a:t>
            </a:r>
            <a:r>
              <a:rPr lang="tr-TR" sz="1600" b="1" dirty="0" smtClean="0">
                <a:solidFill>
                  <a:srgbClr val="FF0000"/>
                </a:solidFill>
              </a:rPr>
              <a:t> </a:t>
            </a:r>
            <a:r>
              <a:rPr lang="tr-TR" sz="1600" b="1" dirty="0" err="1" smtClean="0">
                <a:solidFill>
                  <a:srgbClr val="FF0000"/>
                </a:solidFill>
              </a:rPr>
              <a:t>Tüzün</a:t>
            </a:r>
            <a:r>
              <a:rPr lang="tr-TR" sz="1600" b="1" dirty="0" smtClean="0">
                <a:solidFill>
                  <a:srgbClr val="FF0000"/>
                </a:solidFill>
              </a:rPr>
              <a:t> Arık Bıyıklı</a:t>
            </a:r>
            <a:endParaRPr lang="tr-TR" sz="1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SICAKLIK</a:t>
            </a:r>
            <a:endParaRPr lang="tr-TR" dirty="0"/>
          </a:p>
        </p:txBody>
      </p:sp>
      <p:pic>
        <p:nvPicPr>
          <p:cNvPr id="532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50612" y="1350144"/>
            <a:ext cx="7721788" cy="4815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z="1600" b="1" dirty="0" err="1" smtClean="0">
                <a:solidFill>
                  <a:srgbClr val="FF0000"/>
                </a:solidFill>
              </a:rPr>
              <a:t>Copyright</a:t>
            </a:r>
            <a:r>
              <a:rPr lang="tr-TR" sz="1600" b="1" dirty="0" smtClean="0">
                <a:solidFill>
                  <a:srgbClr val="FF0000"/>
                </a:solidFill>
              </a:rPr>
              <a:t> </a:t>
            </a:r>
            <a:r>
              <a:rPr lang="tr-TR" sz="1600" b="1" dirty="0" err="1" smtClean="0">
                <a:solidFill>
                  <a:srgbClr val="FF0000"/>
                </a:solidFill>
              </a:rPr>
              <a:t>Tüzün</a:t>
            </a:r>
            <a:r>
              <a:rPr lang="tr-TR" sz="1600" b="1" dirty="0" smtClean="0">
                <a:solidFill>
                  <a:srgbClr val="FF0000"/>
                </a:solidFill>
              </a:rPr>
              <a:t> Arık Bıyıklı</a:t>
            </a:r>
            <a:endParaRPr lang="tr-TR" sz="1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IŞIĞIN DALGA BOYU</a:t>
            </a:r>
            <a:endParaRPr lang="tr-TR" dirty="0"/>
          </a:p>
        </p:txBody>
      </p:sp>
      <p:pic>
        <p:nvPicPr>
          <p:cNvPr id="542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5" y="1628800"/>
            <a:ext cx="7560840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z="1600" b="1" dirty="0" err="1" smtClean="0">
                <a:solidFill>
                  <a:srgbClr val="FF0000"/>
                </a:solidFill>
              </a:rPr>
              <a:t>Copyright</a:t>
            </a:r>
            <a:r>
              <a:rPr lang="tr-TR" sz="1600" b="1" dirty="0" smtClean="0">
                <a:solidFill>
                  <a:srgbClr val="FF0000"/>
                </a:solidFill>
              </a:rPr>
              <a:t> </a:t>
            </a:r>
            <a:r>
              <a:rPr lang="tr-TR" sz="1600" b="1" dirty="0" err="1" smtClean="0">
                <a:solidFill>
                  <a:srgbClr val="FF0000"/>
                </a:solidFill>
              </a:rPr>
              <a:t>Tüzün</a:t>
            </a:r>
            <a:r>
              <a:rPr lang="tr-TR" sz="1600" b="1" dirty="0" smtClean="0">
                <a:solidFill>
                  <a:srgbClr val="FF0000"/>
                </a:solidFill>
              </a:rPr>
              <a:t> Arık Bıyıklı</a:t>
            </a:r>
            <a:endParaRPr lang="tr-TR" sz="1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81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836712"/>
            <a:ext cx="734481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z="1600" b="1" dirty="0" err="1" smtClean="0">
                <a:solidFill>
                  <a:srgbClr val="FF0000"/>
                </a:solidFill>
              </a:rPr>
              <a:t>Copyright</a:t>
            </a:r>
            <a:r>
              <a:rPr lang="tr-TR" sz="1600" b="1" dirty="0" smtClean="0">
                <a:solidFill>
                  <a:srgbClr val="FF0000"/>
                </a:solidFill>
              </a:rPr>
              <a:t> </a:t>
            </a:r>
            <a:r>
              <a:rPr lang="tr-TR" sz="1600" b="1" dirty="0" err="1" smtClean="0">
                <a:solidFill>
                  <a:srgbClr val="FF0000"/>
                </a:solidFill>
              </a:rPr>
              <a:t>Tüzün</a:t>
            </a:r>
            <a:r>
              <a:rPr lang="tr-TR" sz="1600" b="1" dirty="0" smtClean="0">
                <a:solidFill>
                  <a:srgbClr val="FF0000"/>
                </a:solidFill>
              </a:rPr>
              <a:t> Arık Bıyıklı</a:t>
            </a:r>
            <a:endParaRPr lang="tr-TR" sz="1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MİNERALLER</a:t>
            </a:r>
            <a:endParaRPr lang="tr-TR" dirty="0"/>
          </a:p>
        </p:txBody>
      </p:sp>
      <p:pic>
        <p:nvPicPr>
          <p:cNvPr id="481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57200" y="1268760"/>
            <a:ext cx="8229600" cy="4828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z="1600" b="1" dirty="0" err="1" smtClean="0">
                <a:solidFill>
                  <a:srgbClr val="FF0000"/>
                </a:solidFill>
              </a:rPr>
              <a:t>Copyright</a:t>
            </a:r>
            <a:r>
              <a:rPr lang="tr-TR" sz="1600" b="1" dirty="0" smtClean="0">
                <a:solidFill>
                  <a:srgbClr val="FF0000"/>
                </a:solidFill>
              </a:rPr>
              <a:t> </a:t>
            </a:r>
            <a:r>
              <a:rPr lang="tr-TR" sz="1600" b="1" dirty="0" err="1" smtClean="0">
                <a:solidFill>
                  <a:srgbClr val="FF0000"/>
                </a:solidFill>
              </a:rPr>
              <a:t>Tüzün</a:t>
            </a:r>
            <a:r>
              <a:rPr lang="tr-TR" sz="1600" b="1" dirty="0" smtClean="0">
                <a:solidFill>
                  <a:srgbClr val="FF0000"/>
                </a:solidFill>
              </a:rPr>
              <a:t> Arık Bıyıklı</a:t>
            </a:r>
            <a:endParaRPr lang="tr-TR" sz="1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tr-TR" sz="2400" b="1" dirty="0" err="1" smtClean="0"/>
              <a:t>ATP’nin</a:t>
            </a:r>
            <a:r>
              <a:rPr lang="tr-TR" sz="2400" b="1" dirty="0" smtClean="0"/>
              <a:t> yapımı </a:t>
            </a:r>
            <a:r>
              <a:rPr lang="tr-TR" sz="2400" b="1" dirty="0" err="1" smtClean="0"/>
              <a:t>endergonik</a:t>
            </a:r>
            <a:r>
              <a:rPr lang="tr-TR" sz="2400" b="1" dirty="0" smtClean="0"/>
              <a:t>, yıkımı </a:t>
            </a:r>
            <a:r>
              <a:rPr lang="tr-TR" sz="2400" b="1" dirty="0" err="1" smtClean="0"/>
              <a:t>egzergonik</a:t>
            </a:r>
            <a:r>
              <a:rPr lang="tr-TR" sz="2400" b="1" dirty="0" smtClean="0"/>
              <a:t> bir olaydır.</a:t>
            </a:r>
            <a:endParaRPr lang="en-US" sz="2400" b="1" dirty="0" smtClean="0"/>
          </a:p>
        </p:txBody>
      </p:sp>
      <p:sp>
        <p:nvSpPr>
          <p:cNvPr id="36872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609600" y="2057400"/>
            <a:ext cx="3505200" cy="41910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endParaRPr lang="en-US" sz="36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197" name="Footer Placeholder 6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Copyright Cmassengale</a:t>
            </a:r>
          </a:p>
        </p:txBody>
      </p: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524000"/>
            <a:ext cx="8305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8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8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6" grpId="0" autoUpdateAnimBg="0"/>
      <p:bldP spid="36872" grpId="0" build="p" autoUpdateAnimBg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KALITSAL FAKTÖRLER</a:t>
            </a:r>
            <a:endParaRPr lang="tr-TR" dirty="0"/>
          </a:p>
        </p:txBody>
      </p:sp>
      <p:pic>
        <p:nvPicPr>
          <p:cNvPr id="573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268760"/>
            <a:ext cx="7632847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z="1600" b="1" dirty="0" err="1" smtClean="0">
                <a:solidFill>
                  <a:srgbClr val="FF0000"/>
                </a:solidFill>
              </a:rPr>
              <a:t>Copyright</a:t>
            </a:r>
            <a:r>
              <a:rPr lang="tr-TR" sz="1600" b="1" dirty="0" smtClean="0">
                <a:solidFill>
                  <a:srgbClr val="FF0000"/>
                </a:solidFill>
              </a:rPr>
              <a:t> </a:t>
            </a:r>
            <a:r>
              <a:rPr lang="tr-TR" sz="1600" b="1" dirty="0" err="1" smtClean="0">
                <a:solidFill>
                  <a:srgbClr val="FF0000"/>
                </a:solidFill>
              </a:rPr>
              <a:t>Tüzün</a:t>
            </a:r>
            <a:r>
              <a:rPr lang="tr-TR" sz="1600" b="1" dirty="0" smtClean="0">
                <a:solidFill>
                  <a:srgbClr val="FF0000"/>
                </a:solidFill>
              </a:rPr>
              <a:t> Arık Bıyıklı</a:t>
            </a:r>
            <a:endParaRPr lang="tr-TR" sz="1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FOTOSENTEZLE İLGİLİ DENEYLER</a:t>
            </a:r>
            <a:endParaRPr lang="tr-TR" dirty="0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91</a:t>
            </a:fld>
            <a:endParaRPr lang="tr-TR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451614"/>
            <a:ext cx="7056784" cy="4457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92</a:t>
            </a:fld>
            <a:endParaRPr lang="tr-TR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1772816"/>
            <a:ext cx="5496445" cy="3590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93</a:t>
            </a:fld>
            <a:endParaRPr lang="tr-TR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643788"/>
            <a:ext cx="6252854" cy="4017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94</a:t>
            </a:fld>
            <a:endParaRPr lang="tr-TR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8306" y="1628800"/>
            <a:ext cx="6877853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KEMOSENTEZ</a:t>
            </a:r>
            <a:endParaRPr lang="tr-TR" dirty="0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95</a:t>
            </a:fld>
            <a:endParaRPr lang="tr-TR"/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smtClean="0"/>
              <a:t>İnorganik maddelerin (amonyum,kükürt,demir,hidrojen,hidrojen sülfür,metan) </a:t>
            </a:r>
            <a:r>
              <a:rPr lang="tr-TR" dirty="0" err="1" smtClean="0"/>
              <a:t>oksidasyonundan</a:t>
            </a:r>
            <a:r>
              <a:rPr lang="tr-TR" dirty="0" smtClean="0"/>
              <a:t> sağlanan kimyasal enerjiyle organik madde sentezlenmesidir.</a:t>
            </a:r>
          </a:p>
          <a:p>
            <a:r>
              <a:rPr lang="tr-TR" dirty="0" err="1" smtClean="0"/>
              <a:t>Kemosentezde</a:t>
            </a:r>
            <a:r>
              <a:rPr lang="tr-TR" dirty="0" smtClean="0"/>
              <a:t> besin üretimi 2 aşamada gerçekleştirilir:</a:t>
            </a:r>
          </a:p>
          <a:p>
            <a:r>
              <a:rPr lang="tr-TR" dirty="0" smtClean="0"/>
              <a:t>1)İnorganik maddeden ayrılan elektronlar ETS üzerinden oksijene kadar taşınır.ATP ve NADPH sentezlenir.</a:t>
            </a:r>
          </a:p>
          <a:p>
            <a:r>
              <a:rPr lang="tr-TR" dirty="0" smtClean="0"/>
              <a:t>2)CO2 indirgenerek organik madde sentezlenir.</a:t>
            </a:r>
          </a:p>
          <a:p>
            <a:r>
              <a:rPr lang="tr-TR" dirty="0" err="1" smtClean="0"/>
              <a:t>Kemosentez</a:t>
            </a:r>
            <a:r>
              <a:rPr lang="tr-TR" dirty="0" smtClean="0"/>
              <a:t> yapan canlılar (</a:t>
            </a:r>
            <a:r>
              <a:rPr lang="tr-TR" dirty="0" err="1" smtClean="0"/>
              <a:t>arke</a:t>
            </a:r>
            <a:r>
              <a:rPr lang="tr-TR" dirty="0" smtClean="0"/>
              <a:t> ve bakteriler) gece-gündüz besin üretebilir.</a:t>
            </a:r>
            <a:endParaRPr lang="tr-TR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96</a:t>
            </a:fld>
            <a:endParaRPr lang="tr-TR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4077072"/>
            <a:ext cx="6768752" cy="1946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Metin kutusu"/>
          <p:cNvSpPr txBox="1"/>
          <p:nvPr/>
        </p:nvSpPr>
        <p:spPr>
          <a:xfrm>
            <a:off x="1043608" y="1628800"/>
            <a:ext cx="7128792" cy="16312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 smtClean="0"/>
              <a:t>(</a:t>
            </a:r>
            <a:r>
              <a:rPr lang="tr-TR" sz="2000" dirty="0" smtClean="0"/>
              <a:t>NH4 +) oksitleyen </a:t>
            </a:r>
            <a:r>
              <a:rPr lang="tr-TR" sz="2000" dirty="0" err="1" smtClean="0"/>
              <a:t>nitrit</a:t>
            </a:r>
            <a:r>
              <a:rPr lang="tr-TR" sz="2000" dirty="0" smtClean="0"/>
              <a:t> bakterileri  toprakta bulunan amonyumu </a:t>
            </a:r>
            <a:r>
              <a:rPr lang="sv-SE" sz="2000" dirty="0" smtClean="0"/>
              <a:t>nitrite </a:t>
            </a:r>
            <a:r>
              <a:rPr lang="tr-TR" sz="2000" dirty="0" smtClean="0"/>
              <a:t>d</a:t>
            </a:r>
            <a:r>
              <a:rPr lang="sv-SE" sz="2000" dirty="0" smtClean="0"/>
              <a:t>önüştürür. Nitrit ise nitrat bakterileri tarafından oksitlenerek nitrata</a:t>
            </a:r>
          </a:p>
          <a:p>
            <a:r>
              <a:rPr lang="tr-TR" sz="2000" dirty="0" smtClean="0"/>
              <a:t>dönüştürülür. Bu sırada açığa çıkan kimyasal enerji H2O ve CO2’den organik madde sentezlenmesinde kullanılır. Amonyumun bu şekilde nitrata dönüştürülmesine </a:t>
            </a:r>
            <a:r>
              <a:rPr lang="tr-TR" sz="2000" b="1" dirty="0" err="1" smtClean="0">
                <a:solidFill>
                  <a:srgbClr val="FF0000"/>
                </a:solidFill>
              </a:rPr>
              <a:t>nitrifikasyon</a:t>
            </a:r>
            <a:r>
              <a:rPr lang="tr-TR" sz="2000" b="1" dirty="0" smtClean="0">
                <a:solidFill>
                  <a:srgbClr val="FF0000"/>
                </a:solidFill>
              </a:rPr>
              <a:t> </a:t>
            </a:r>
            <a:r>
              <a:rPr lang="tr-TR" sz="2000" dirty="0" smtClean="0"/>
              <a:t>adı verilir.</a:t>
            </a:r>
            <a:endParaRPr lang="tr-TR" sz="2000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97</a:t>
            </a:fld>
            <a:endParaRPr lang="tr-TR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795" y="395840"/>
            <a:ext cx="7692618" cy="5769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98</a:t>
            </a:fld>
            <a:endParaRPr lang="tr-TR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340768"/>
            <a:ext cx="6670652" cy="488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8F285-D777-440B-A9DF-36636141424D}" type="datetime1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857F-FBC9-4C20-BBBF-8A7ABF9A0C47}" type="slidenum">
              <a:rPr lang="tr-TR" smtClean="0"/>
              <a:pPr/>
              <a:t>99</a:t>
            </a:fld>
            <a:endParaRPr lang="tr-TR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88640"/>
            <a:ext cx="6408712" cy="6186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isse Senedi">
  <a:themeElements>
    <a:clrScheme name="Modül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Hisse Senedi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Hisse Senedi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518</TotalTime>
  <Words>1646</Words>
  <Application>Microsoft Office PowerPoint</Application>
  <PresentationFormat>Ekran Gösterisi (4:3)</PresentationFormat>
  <Paragraphs>510</Paragraphs>
  <Slides>124</Slides>
  <Notes>11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124</vt:i4>
      </vt:variant>
    </vt:vector>
  </HeadingPairs>
  <TitlesOfParts>
    <vt:vector size="125" baseType="lpstr">
      <vt:lpstr>Hisse Senedi</vt:lpstr>
      <vt:lpstr>CANLILARDA ENERJİ DÖNÜŞÜMLERİ</vt:lpstr>
      <vt:lpstr>Canlılarda Enerji Dönüşümleri</vt:lpstr>
      <vt:lpstr>ATP Nedir?</vt:lpstr>
      <vt:lpstr>Slayt 4</vt:lpstr>
      <vt:lpstr>ATP</vt:lpstr>
      <vt:lpstr>ATP</vt:lpstr>
      <vt:lpstr>FOSFORİLASYON</vt:lpstr>
      <vt:lpstr>ATP</vt:lpstr>
      <vt:lpstr>ATP’nin yapımı endergonik, yıkımı egzergonik bir olaydır.</vt:lpstr>
      <vt:lpstr>ATP yıkım işinin adı nedir?</vt:lpstr>
      <vt:lpstr>Bu Nasıl Gerçekleşir?</vt:lpstr>
      <vt:lpstr>ATP yeniden nasıl sentezlenir?</vt:lpstr>
      <vt:lpstr>ADP-ATP Döngüsü</vt:lpstr>
      <vt:lpstr>FOSFORİLASYON ÇEŞİTLERİ</vt:lpstr>
      <vt:lpstr>FOSFORİLASYON ÇEŞİTLERİ</vt:lpstr>
      <vt:lpstr>Hangi fosforilasyon çeşidini yapar?</vt:lpstr>
      <vt:lpstr>Hangi fosforilasyon çeşidini yapar?</vt:lpstr>
      <vt:lpstr>Hangi çeşit fosforilasyon?</vt:lpstr>
      <vt:lpstr>Hangi çeşit fosforilasyon?</vt:lpstr>
      <vt:lpstr>SORULAR</vt:lpstr>
      <vt:lpstr>Slayt 21</vt:lpstr>
      <vt:lpstr>Slayt 22</vt:lpstr>
      <vt:lpstr>Slayt 23</vt:lpstr>
      <vt:lpstr>Slayt 24</vt:lpstr>
      <vt:lpstr>Slayt 25</vt:lpstr>
      <vt:lpstr>Slayt 26</vt:lpstr>
      <vt:lpstr>Slayt 27</vt:lpstr>
      <vt:lpstr>Slayt 28</vt:lpstr>
      <vt:lpstr>Slayt 29</vt:lpstr>
      <vt:lpstr>Slayt 30</vt:lpstr>
      <vt:lpstr>Slayt 31</vt:lpstr>
      <vt:lpstr>Slayt 32</vt:lpstr>
      <vt:lpstr>Slayt 33</vt:lpstr>
      <vt:lpstr>Slayt 34</vt:lpstr>
      <vt:lpstr>Slayt 35</vt:lpstr>
      <vt:lpstr>Slayt 36</vt:lpstr>
      <vt:lpstr>Slayt 37</vt:lpstr>
      <vt:lpstr>Slayt 38</vt:lpstr>
      <vt:lpstr>Slayt 39</vt:lpstr>
      <vt:lpstr>Slayt 40</vt:lpstr>
      <vt:lpstr>Slayt 41</vt:lpstr>
      <vt:lpstr>Slayt 42</vt:lpstr>
      <vt:lpstr>Slayt 43</vt:lpstr>
      <vt:lpstr>Slayt 44</vt:lpstr>
      <vt:lpstr>Slayt 45</vt:lpstr>
      <vt:lpstr>2016 LYS</vt:lpstr>
      <vt:lpstr>FOTOSENTEZ</vt:lpstr>
      <vt:lpstr>Slayt 48</vt:lpstr>
      <vt:lpstr>FOTOSENTEZİN BİLİM TARİHİNDEKİ GELİŞİMİ</vt:lpstr>
      <vt:lpstr>Slayt 50</vt:lpstr>
      <vt:lpstr>Slayt 51</vt:lpstr>
      <vt:lpstr>FOTOSENTEZİN GERÇEKLEŞTİĞİ YAPILAR</vt:lpstr>
      <vt:lpstr>Bitki ve Bakteri Fotosentezi</vt:lpstr>
      <vt:lpstr>Slayt 54</vt:lpstr>
      <vt:lpstr>Slayt 55</vt:lpstr>
      <vt:lpstr>Elektromanyetik Spektrum ve Görünür Işık</vt:lpstr>
      <vt:lpstr>Slayt 57</vt:lpstr>
      <vt:lpstr>Slayt 58</vt:lpstr>
      <vt:lpstr>Galvonometre Deneyi</vt:lpstr>
      <vt:lpstr>Slayt 60</vt:lpstr>
      <vt:lpstr>Slayt 61</vt:lpstr>
      <vt:lpstr>Slayt 62</vt:lpstr>
      <vt:lpstr>Slayt 63</vt:lpstr>
      <vt:lpstr>KLOROFİL </vt:lpstr>
      <vt:lpstr>FOTOSİSTEMLER</vt:lpstr>
      <vt:lpstr>Slayt 66</vt:lpstr>
      <vt:lpstr>Slayt 67</vt:lpstr>
      <vt:lpstr>Slayt 68</vt:lpstr>
      <vt:lpstr>FARKLI PİGMENTLER IŞIĞI FARKLI ABSORBLAR</vt:lpstr>
      <vt:lpstr>FOTOSENTEZİN EVRELERİ</vt:lpstr>
      <vt:lpstr>Slayt 71</vt:lpstr>
      <vt:lpstr>AYDINLIK EVRE</vt:lpstr>
      <vt:lpstr>Slayt 73</vt:lpstr>
      <vt:lpstr>KEMİOZMOZİS</vt:lpstr>
      <vt:lpstr>Slayt 75</vt:lpstr>
      <vt:lpstr>KARANLIK EVRE</vt:lpstr>
      <vt:lpstr>FOTOSENTEZ REAKSİYONLARI</vt:lpstr>
      <vt:lpstr>IŞIKTAN BAĞIMSIZ TEPKİMELER</vt:lpstr>
      <vt:lpstr>Slayt 79</vt:lpstr>
      <vt:lpstr>Slayt 80</vt:lpstr>
      <vt:lpstr>Fotosentez son ürünleri</vt:lpstr>
      <vt:lpstr>FOTOSENTEZ HIZINI ETKİLEYEN FAKTÖRLER</vt:lpstr>
      <vt:lpstr>CO2 miktarı</vt:lpstr>
      <vt:lpstr>IŞIK ŞİDDETİ</vt:lpstr>
      <vt:lpstr>Slayt 85</vt:lpstr>
      <vt:lpstr>SICAKLIK</vt:lpstr>
      <vt:lpstr>IŞIĞIN DALGA BOYU</vt:lpstr>
      <vt:lpstr>Slayt 88</vt:lpstr>
      <vt:lpstr>MİNERALLER</vt:lpstr>
      <vt:lpstr>KALITSAL FAKTÖRLER</vt:lpstr>
      <vt:lpstr>FOTOSENTEZLE İLGİLİ DENEYLER</vt:lpstr>
      <vt:lpstr>Slayt 92</vt:lpstr>
      <vt:lpstr>Slayt 93</vt:lpstr>
      <vt:lpstr>Slayt 94</vt:lpstr>
      <vt:lpstr>KEMOSENTEZ</vt:lpstr>
      <vt:lpstr>Slayt 96</vt:lpstr>
      <vt:lpstr>Slayt 97</vt:lpstr>
      <vt:lpstr>Slayt 98</vt:lpstr>
      <vt:lpstr>Slayt 99</vt:lpstr>
      <vt:lpstr>Slayt 100</vt:lpstr>
      <vt:lpstr>SORULAR</vt:lpstr>
      <vt:lpstr>2014 LYS</vt:lpstr>
      <vt:lpstr>2015-LYS</vt:lpstr>
      <vt:lpstr>Slayt 104</vt:lpstr>
      <vt:lpstr>Slayt 105</vt:lpstr>
      <vt:lpstr>Slayt 106</vt:lpstr>
      <vt:lpstr>1999 ÖSS</vt:lpstr>
      <vt:lpstr>1999 ÖSSİP</vt:lpstr>
      <vt:lpstr>Slayt 109</vt:lpstr>
      <vt:lpstr>2001 ÖSS</vt:lpstr>
      <vt:lpstr>Slayt 111</vt:lpstr>
      <vt:lpstr>Slayt 112</vt:lpstr>
      <vt:lpstr>Slayt 113</vt:lpstr>
      <vt:lpstr>Slayt 114</vt:lpstr>
      <vt:lpstr>Slayt 115</vt:lpstr>
      <vt:lpstr>Slayt 116</vt:lpstr>
      <vt:lpstr>Slayt 117</vt:lpstr>
      <vt:lpstr>Slayt 118</vt:lpstr>
      <vt:lpstr>Slayt 119</vt:lpstr>
      <vt:lpstr>Slayt 120</vt:lpstr>
      <vt:lpstr>Slayt 121</vt:lpstr>
      <vt:lpstr>Slayt 122</vt:lpstr>
      <vt:lpstr>Slayt 123</vt:lpstr>
      <vt:lpstr>Slayt 124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CANLILARDA ENERJİ DÖNÜŞÜMLERİ</dc:title>
  <dc:creator>pc</dc:creator>
  <cp:lastModifiedBy>pc</cp:lastModifiedBy>
  <cp:revision>75</cp:revision>
  <dcterms:created xsi:type="dcterms:W3CDTF">2015-09-11T11:16:30Z</dcterms:created>
  <dcterms:modified xsi:type="dcterms:W3CDTF">2016-06-26T20:12:08Z</dcterms:modified>
</cp:coreProperties>
</file>